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53"/>
  </p:notesMasterIdLst>
  <p:sldIdLst>
    <p:sldId id="343" r:id="rId6"/>
    <p:sldId id="327" r:id="rId7"/>
    <p:sldId id="342" r:id="rId8"/>
    <p:sldId id="328" r:id="rId9"/>
    <p:sldId id="355" r:id="rId10"/>
    <p:sldId id="262" r:id="rId11"/>
    <p:sldId id="341" r:id="rId12"/>
    <p:sldId id="324" r:id="rId13"/>
    <p:sldId id="332" r:id="rId14"/>
    <p:sldId id="333" r:id="rId15"/>
    <p:sldId id="356" r:id="rId16"/>
    <p:sldId id="334" r:id="rId17"/>
    <p:sldId id="354" r:id="rId18"/>
    <p:sldId id="335" r:id="rId19"/>
    <p:sldId id="336" r:id="rId20"/>
    <p:sldId id="337" r:id="rId21"/>
    <p:sldId id="338" r:id="rId22"/>
    <p:sldId id="339" r:id="rId23"/>
    <p:sldId id="340" r:id="rId24"/>
    <p:sldId id="312" r:id="rId25"/>
    <p:sldId id="350" r:id="rId26"/>
    <p:sldId id="269" r:id="rId27"/>
    <p:sldId id="306" r:id="rId28"/>
    <p:sldId id="307" r:id="rId29"/>
    <p:sldId id="279" r:id="rId30"/>
    <p:sldId id="318" r:id="rId31"/>
    <p:sldId id="352" r:id="rId32"/>
    <p:sldId id="353" r:id="rId33"/>
    <p:sldId id="323" r:id="rId34"/>
    <p:sldId id="344" r:id="rId35"/>
    <p:sldId id="347" r:id="rId36"/>
    <p:sldId id="345" r:id="rId37"/>
    <p:sldId id="346" r:id="rId38"/>
    <p:sldId id="348" r:id="rId39"/>
    <p:sldId id="349" r:id="rId40"/>
    <p:sldId id="290" r:id="rId41"/>
    <p:sldId id="315" r:id="rId42"/>
    <p:sldId id="320" r:id="rId43"/>
    <p:sldId id="326" r:id="rId44"/>
    <p:sldId id="322" r:id="rId45"/>
    <p:sldId id="294" r:id="rId46"/>
    <p:sldId id="295" r:id="rId47"/>
    <p:sldId id="321" r:id="rId48"/>
    <p:sldId id="311" r:id="rId49"/>
    <p:sldId id="351" r:id="rId50"/>
    <p:sldId id="316" r:id="rId51"/>
    <p:sldId id="258"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DA29C"/>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F5C10-ADD6-C84C-8F9E-E4F06F34F32B}" v="11" dt="2022-08-07T14:48:35.711"/>
    <p1510:client id="{999B71C9-DF73-4495-B38C-3C5515981F54}" v="373" dt="2022-08-07T14:53:12.074"/>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7" d="100"/>
          <a:sy n="107" d="100"/>
        </p:scale>
        <p:origin x="112"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rink\AppData\Roaming\Microsoft\Excel\&#24037;&#20316;&#31807;1%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rink\Documents\WeChat%20Files\wxid_ghpl54znpk5d22\FileStorage\File\2021-12\m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rink\AppData\Roaming\Microsoft\Excel\&#24037;&#20316;&#31807;1%20(version%201).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uyang\Documents\WeChat%20Files\wxid_xucmv5uplj7f22\FileStorage\File\2021-12\m4(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uyang\Documents\WeChat%20Files\wxid_xucmv5uplj7f22\FileStorage\File\2021-12\m4(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537079798127242"/>
          <c:y val="0.10151491992803106"/>
          <c:w val="0.72047376815896691"/>
          <c:h val="0.86486216014817385"/>
        </c:manualLayout>
      </c:layout>
      <c:barChart>
        <c:barDir val="bar"/>
        <c:grouping val="clustered"/>
        <c:varyColors val="0"/>
        <c:dLbls>
          <c:showLegendKey val="0"/>
          <c:showVal val="0"/>
          <c:showCatName val="0"/>
          <c:showSerName val="0"/>
          <c:showPercent val="0"/>
          <c:showBubbleSize val="0"/>
        </c:dLbls>
        <c:gapWidth val="182"/>
        <c:axId val="677076383"/>
        <c:axId val="677073471"/>
      </c:barChart>
      <c:catAx>
        <c:axId val="6770763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zh-CN"/>
          </a:p>
        </c:txPr>
        <c:crossAx val="677073471"/>
        <c:crosses val="autoZero"/>
        <c:auto val="1"/>
        <c:lblAlgn val="ctr"/>
        <c:lblOffset val="100"/>
        <c:noMultiLvlLbl val="0"/>
      </c:catAx>
      <c:valAx>
        <c:axId val="677073471"/>
        <c:scaling>
          <c:orientation val="minMax"/>
        </c:scaling>
        <c:delete val="0"/>
        <c:axPos val="t"/>
        <c:majorGridlines>
          <c:spPr>
            <a:ln w="9525" cap="flat" cmpd="sng" algn="ctr">
              <a:solidFill>
                <a:schemeClr val="tx1">
                  <a:lumMod val="15000"/>
                  <a:lumOff val="85000"/>
                </a:schemeClr>
              </a:solidFill>
              <a:round/>
            </a:ln>
            <a:effectLst/>
          </c:spPr>
        </c:majorGridlines>
        <c:numFmt formatCode="0.00%" sourceLinked="1"/>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zh-CN"/>
          </a:p>
        </c:txPr>
        <c:crossAx val="677076383"/>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b="0">
          <a:solidFill>
            <a:schemeClr val="bg1"/>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861225559748226E-2"/>
          <c:y val="5.0494088183084603E-2"/>
          <c:w val="0.90713877444025182"/>
          <c:h val="0.70753605896680205"/>
        </c:manualLayout>
      </c:layout>
      <c:barChart>
        <c:barDir val="col"/>
        <c:grouping val="clustered"/>
        <c:varyColors val="0"/>
        <c:ser>
          <c:idx val="0"/>
          <c:order val="0"/>
          <c:tx>
            <c:strRef>
              <c:f>Sheet1!$B$9</c:f>
              <c:strCache>
                <c:ptCount val="1"/>
                <c:pt idx="0">
                  <c:v>New users incrasing rate</c:v>
                </c:pt>
              </c:strCache>
            </c:strRef>
          </c:tx>
          <c:spPr>
            <a:solidFill>
              <a:schemeClr val="accent2">
                <a:lumMod val="50000"/>
              </a:schemeClr>
            </a:solidFill>
            <a:ln>
              <a:noFill/>
            </a:ln>
            <a:effectLst/>
          </c:spPr>
          <c:invertIfNegative val="0"/>
          <c:cat>
            <c:strRef>
              <c:f>Sheet1!$A$10:$A$11</c:f>
              <c:strCache>
                <c:ptCount val="2"/>
                <c:pt idx="0">
                  <c:v>Traditional Gym</c:v>
                </c:pt>
                <c:pt idx="1">
                  <c:v>Smart Gym</c:v>
                </c:pt>
              </c:strCache>
            </c:strRef>
          </c:cat>
          <c:val>
            <c:numRef>
              <c:f>Sheet1!$B$10:$B$11</c:f>
              <c:numCache>
                <c:formatCode>0%</c:formatCode>
                <c:ptCount val="2"/>
                <c:pt idx="0">
                  <c:v>-0.12</c:v>
                </c:pt>
                <c:pt idx="1">
                  <c:v>0.21</c:v>
                </c:pt>
              </c:numCache>
            </c:numRef>
          </c:val>
          <c:extLst>
            <c:ext xmlns:c16="http://schemas.microsoft.com/office/drawing/2014/chart" uri="{C3380CC4-5D6E-409C-BE32-E72D297353CC}">
              <c16:uniqueId val="{00000000-51E4-F24E-8F18-ED1C4D761F68}"/>
            </c:ext>
          </c:extLst>
        </c:ser>
        <c:ser>
          <c:idx val="1"/>
          <c:order val="1"/>
          <c:tx>
            <c:strRef>
              <c:f>Sheet1!$C$9</c:f>
              <c:strCache>
                <c:ptCount val="1"/>
                <c:pt idx="0">
                  <c:v>Net growth rate</c:v>
                </c:pt>
              </c:strCache>
            </c:strRef>
          </c:tx>
          <c:spPr>
            <a:solidFill>
              <a:srgbClr val="EB7F35"/>
            </a:solidFill>
            <a:ln>
              <a:noFill/>
            </a:ln>
            <a:effectLst/>
          </c:spPr>
          <c:invertIfNegative val="0"/>
          <c:cat>
            <c:strRef>
              <c:f>Sheet1!$A$10:$A$11</c:f>
              <c:strCache>
                <c:ptCount val="2"/>
                <c:pt idx="0">
                  <c:v>Traditional Gym</c:v>
                </c:pt>
                <c:pt idx="1">
                  <c:v>Smart Gym</c:v>
                </c:pt>
              </c:strCache>
            </c:strRef>
          </c:cat>
          <c:val>
            <c:numRef>
              <c:f>Sheet1!$C$10:$C$11</c:f>
              <c:numCache>
                <c:formatCode>0%</c:formatCode>
                <c:ptCount val="2"/>
                <c:pt idx="0">
                  <c:v>-0.15</c:v>
                </c:pt>
                <c:pt idx="1">
                  <c:v>0.23</c:v>
                </c:pt>
              </c:numCache>
            </c:numRef>
          </c:val>
          <c:extLst>
            <c:ext xmlns:c16="http://schemas.microsoft.com/office/drawing/2014/chart" uri="{C3380CC4-5D6E-409C-BE32-E72D297353CC}">
              <c16:uniqueId val="{00000001-51E4-F24E-8F18-ED1C4D761F68}"/>
            </c:ext>
          </c:extLst>
        </c:ser>
        <c:ser>
          <c:idx val="2"/>
          <c:order val="2"/>
          <c:tx>
            <c:strRef>
              <c:f>Sheet1!$D$9</c:f>
              <c:strCache>
                <c:ptCount val="1"/>
                <c:pt idx="0">
                  <c:v>Repurchase rate</c:v>
                </c:pt>
              </c:strCache>
            </c:strRef>
          </c:tx>
          <c:spPr>
            <a:solidFill>
              <a:srgbClr val="7AC1D4"/>
            </a:solidFill>
            <a:ln>
              <a:noFill/>
            </a:ln>
            <a:effectLst/>
          </c:spPr>
          <c:invertIfNegative val="0"/>
          <c:cat>
            <c:strRef>
              <c:f>Sheet1!$A$10:$A$11</c:f>
              <c:strCache>
                <c:ptCount val="2"/>
                <c:pt idx="0">
                  <c:v>Traditional Gym</c:v>
                </c:pt>
                <c:pt idx="1">
                  <c:v>Smart Gym</c:v>
                </c:pt>
              </c:strCache>
            </c:strRef>
          </c:cat>
          <c:val>
            <c:numRef>
              <c:f>Sheet1!$D$10:$D$11</c:f>
              <c:numCache>
                <c:formatCode>0%</c:formatCode>
                <c:ptCount val="2"/>
                <c:pt idx="0">
                  <c:v>0.41</c:v>
                </c:pt>
                <c:pt idx="1">
                  <c:v>0.62</c:v>
                </c:pt>
              </c:numCache>
            </c:numRef>
          </c:val>
          <c:extLst>
            <c:ext xmlns:c16="http://schemas.microsoft.com/office/drawing/2014/chart" uri="{C3380CC4-5D6E-409C-BE32-E72D297353CC}">
              <c16:uniqueId val="{00000002-51E4-F24E-8F18-ED1C4D761F68}"/>
            </c:ext>
          </c:extLst>
        </c:ser>
        <c:ser>
          <c:idx val="3"/>
          <c:order val="3"/>
          <c:tx>
            <c:strRef>
              <c:f>Sheet1!$E$9</c:f>
              <c:strCache>
                <c:ptCount val="1"/>
                <c:pt idx="0">
                  <c:v>Profit margin</c:v>
                </c:pt>
              </c:strCache>
            </c:strRef>
          </c:tx>
          <c:spPr>
            <a:solidFill>
              <a:schemeClr val="accent4">
                <a:lumMod val="20000"/>
                <a:lumOff val="80000"/>
              </a:schemeClr>
            </a:solidFill>
            <a:ln>
              <a:noFill/>
            </a:ln>
            <a:effectLst/>
          </c:spPr>
          <c:invertIfNegative val="0"/>
          <c:dPt>
            <c:idx val="0"/>
            <c:invertIfNegative val="0"/>
            <c:bubble3D val="0"/>
            <c:spPr>
              <a:solidFill>
                <a:srgbClr val="18A49D"/>
              </a:solidFill>
              <a:ln>
                <a:noFill/>
              </a:ln>
              <a:effectLst/>
            </c:spPr>
            <c:extLst>
              <c:ext xmlns:c16="http://schemas.microsoft.com/office/drawing/2014/chart" uri="{C3380CC4-5D6E-409C-BE32-E72D297353CC}">
                <c16:uniqueId val="{00000004-51E4-F24E-8F18-ED1C4D761F68}"/>
              </c:ext>
            </c:extLst>
          </c:dPt>
          <c:dPt>
            <c:idx val="1"/>
            <c:invertIfNegative val="0"/>
            <c:bubble3D val="0"/>
            <c:spPr>
              <a:solidFill>
                <a:srgbClr val="18A49D"/>
              </a:solidFill>
              <a:ln>
                <a:noFill/>
              </a:ln>
              <a:effectLst/>
            </c:spPr>
            <c:extLst>
              <c:ext xmlns:c16="http://schemas.microsoft.com/office/drawing/2014/chart" uri="{C3380CC4-5D6E-409C-BE32-E72D297353CC}">
                <c16:uniqueId val="{00000006-51E4-F24E-8F18-ED1C4D761F68}"/>
              </c:ext>
            </c:extLst>
          </c:dPt>
          <c:cat>
            <c:strRef>
              <c:f>Sheet1!$A$10:$A$11</c:f>
              <c:strCache>
                <c:ptCount val="2"/>
                <c:pt idx="0">
                  <c:v>Traditional Gym</c:v>
                </c:pt>
                <c:pt idx="1">
                  <c:v>Smart Gym</c:v>
                </c:pt>
              </c:strCache>
            </c:strRef>
          </c:cat>
          <c:val>
            <c:numRef>
              <c:f>Sheet1!$E$10:$E$11</c:f>
              <c:numCache>
                <c:formatCode>0%</c:formatCode>
                <c:ptCount val="2"/>
                <c:pt idx="0">
                  <c:v>0.52</c:v>
                </c:pt>
                <c:pt idx="1">
                  <c:v>0.74</c:v>
                </c:pt>
              </c:numCache>
            </c:numRef>
          </c:val>
          <c:extLst>
            <c:ext xmlns:c16="http://schemas.microsoft.com/office/drawing/2014/chart" uri="{C3380CC4-5D6E-409C-BE32-E72D297353CC}">
              <c16:uniqueId val="{00000007-51E4-F24E-8F18-ED1C4D761F68}"/>
            </c:ext>
          </c:extLst>
        </c:ser>
        <c:dLbls>
          <c:showLegendKey val="0"/>
          <c:showVal val="0"/>
          <c:showCatName val="0"/>
          <c:showSerName val="0"/>
          <c:showPercent val="0"/>
          <c:showBubbleSize val="0"/>
        </c:dLbls>
        <c:gapWidth val="219"/>
        <c:overlap val="-27"/>
        <c:axId val="1138051744"/>
        <c:axId val="1138054656"/>
      </c:barChart>
      <c:catAx>
        <c:axId val="113805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zh-CN"/>
          </a:p>
        </c:txPr>
        <c:crossAx val="1138054656"/>
        <c:crosses val="autoZero"/>
        <c:auto val="1"/>
        <c:lblAlgn val="ctr"/>
        <c:lblOffset val="100"/>
        <c:noMultiLvlLbl val="0"/>
      </c:catAx>
      <c:valAx>
        <c:axId val="1138054656"/>
        <c:scaling>
          <c:orientation val="minMax"/>
          <c:max val="0.8"/>
          <c:min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zh-CN"/>
          </a:p>
        </c:txPr>
        <c:crossAx val="1138051744"/>
        <c:crosses val="autoZero"/>
        <c:crossBetween val="between"/>
      </c:valAx>
      <c:spPr>
        <a:noFill/>
        <a:ln>
          <a:solidFill>
            <a:schemeClr val="bg1"/>
          </a:solidFill>
        </a:ln>
        <a:effectLst/>
      </c:spPr>
    </c:plotArea>
    <c:legend>
      <c:legendPos val="b"/>
      <c:layout>
        <c:manualLayout>
          <c:xMode val="edge"/>
          <c:yMode val="edge"/>
          <c:x val="0.21796584060746735"/>
          <c:y val="0.81623424507065279"/>
          <c:w val="0.65381912531737862"/>
          <c:h val="0.1760557451916655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537079798127242"/>
          <c:y val="0.10151491992803106"/>
          <c:w val="0.72047376815896691"/>
          <c:h val="0.86486216014817385"/>
        </c:manualLayout>
      </c:layout>
      <c:barChart>
        <c:barDir val="bar"/>
        <c:grouping val="clustered"/>
        <c:varyColors val="0"/>
        <c:dLbls>
          <c:showLegendKey val="0"/>
          <c:showVal val="0"/>
          <c:showCatName val="0"/>
          <c:showSerName val="0"/>
          <c:showPercent val="0"/>
          <c:showBubbleSize val="0"/>
        </c:dLbls>
        <c:gapWidth val="182"/>
        <c:axId val="677076383"/>
        <c:axId val="677073471"/>
      </c:barChart>
      <c:catAx>
        <c:axId val="6770763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zh-CN"/>
          </a:p>
        </c:txPr>
        <c:crossAx val="677073471"/>
        <c:crosses val="autoZero"/>
        <c:auto val="1"/>
        <c:lblAlgn val="ctr"/>
        <c:lblOffset val="100"/>
        <c:noMultiLvlLbl val="0"/>
      </c:catAx>
      <c:valAx>
        <c:axId val="677073471"/>
        <c:scaling>
          <c:orientation val="minMax"/>
        </c:scaling>
        <c:delete val="0"/>
        <c:axPos val="t"/>
        <c:majorGridlines>
          <c:spPr>
            <a:ln w="9525" cap="flat" cmpd="sng" algn="ctr">
              <a:solidFill>
                <a:schemeClr val="tx1">
                  <a:lumMod val="15000"/>
                  <a:lumOff val="85000"/>
                </a:schemeClr>
              </a:solidFill>
              <a:round/>
            </a:ln>
            <a:effectLst/>
          </c:spPr>
        </c:majorGridlines>
        <c:numFmt formatCode="0.00%" sourceLinked="1"/>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zh-CN"/>
          </a:p>
        </c:txPr>
        <c:crossAx val="677076383"/>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b="0">
          <a:solidFill>
            <a:schemeClr val="bg1"/>
          </a:solidFill>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977037454628475"/>
          <c:y val="4.5540800366119349E-2"/>
          <c:w val="0.66346163791334556"/>
          <c:h val="0.90266146981588469"/>
        </c:manualLayout>
      </c:layout>
      <c:barChart>
        <c:barDir val="bar"/>
        <c:grouping val="clustered"/>
        <c:varyColors val="0"/>
        <c:dLbls>
          <c:showLegendKey val="0"/>
          <c:showVal val="0"/>
          <c:showCatName val="0"/>
          <c:showSerName val="0"/>
          <c:showPercent val="0"/>
          <c:showBubbleSize val="0"/>
        </c:dLbls>
        <c:gapWidth val="182"/>
        <c:axId val="561175743"/>
        <c:axId val="561157855"/>
      </c:barChart>
      <c:catAx>
        <c:axId val="5611757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zh-CN"/>
          </a:p>
        </c:txPr>
        <c:crossAx val="561157855"/>
        <c:crosses val="autoZero"/>
        <c:auto val="1"/>
        <c:lblAlgn val="ctr"/>
        <c:lblOffset val="100"/>
        <c:noMultiLvlLbl val="0"/>
      </c:catAx>
      <c:valAx>
        <c:axId val="561157855"/>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high"/>
        <c:spPr>
          <a:noFill/>
          <a:ln>
            <a:noFill/>
          </a:ln>
          <a:effectLst/>
        </c:spPr>
        <c:txPr>
          <a:bodyPr rot="-60000000" spcFirstLastPara="1" vertOverflow="ellipsis" vert="horz" wrap="square" anchor="t" anchorCtr="0"/>
          <a:lstStyle/>
          <a:p>
            <a:pPr>
              <a:defRPr sz="2000" b="0" i="0" u="none" strike="noStrike" kern="1200" baseline="0">
                <a:solidFill>
                  <a:schemeClr val="bg1"/>
                </a:solidFill>
                <a:latin typeface="+mn-lt"/>
                <a:ea typeface="+mn-ea"/>
                <a:cs typeface="+mn-cs"/>
              </a:defRPr>
            </a:pPr>
            <a:endParaRPr lang="zh-CN"/>
          </a:p>
        </c:txPr>
        <c:crossAx val="561175743"/>
        <c:crosses val="autoZero"/>
        <c:crossBetween val="between"/>
      </c:valAx>
      <c:spPr>
        <a:noFill/>
        <a:ln>
          <a:solidFill>
            <a:schemeClr val="bg1"/>
          </a:solid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977037454628475"/>
          <c:y val="4.5540800366119349E-2"/>
          <c:w val="0.66346163791334556"/>
          <c:h val="0.90266146981588469"/>
        </c:manualLayout>
      </c:layout>
      <c:barChart>
        <c:barDir val="bar"/>
        <c:grouping val="clustered"/>
        <c:varyColors val="0"/>
        <c:ser>
          <c:idx val="0"/>
          <c:order val="0"/>
          <c:spPr>
            <a:solidFill>
              <a:srgbClr val="18A49D"/>
            </a:solidFill>
            <a:ln>
              <a:noFill/>
            </a:ln>
            <a:effectLst/>
          </c:spPr>
          <c:invertIfNegative val="0"/>
          <c:cat>
            <c:strRef>
              <c:f>Sheet1!$V$11:$V$18</c:f>
              <c:strCache>
                <c:ptCount val="7"/>
                <c:pt idx="0">
                  <c:v>Device crowded</c:v>
                </c:pt>
                <c:pt idx="1">
                  <c:v>No effect</c:v>
                </c:pt>
                <c:pt idx="2">
                  <c:v>Gym place change</c:v>
                </c:pt>
                <c:pt idx="3">
                  <c:v>Bad service</c:v>
                </c:pt>
                <c:pt idx="4">
                  <c:v>Be called for renewal</c:v>
                </c:pt>
                <c:pt idx="5">
                  <c:v>No motivation</c:v>
                </c:pt>
                <c:pt idx="6">
                  <c:v>Can't insist</c:v>
                </c:pt>
              </c:strCache>
            </c:strRef>
          </c:cat>
          <c:val>
            <c:numRef>
              <c:f>Sheet1!$W$11:$W$18</c:f>
              <c:numCache>
                <c:formatCode>0.00%</c:formatCode>
                <c:ptCount val="8"/>
                <c:pt idx="0">
                  <c:v>0.14560000000000001</c:v>
                </c:pt>
                <c:pt idx="1">
                  <c:v>0.22140000000000001</c:v>
                </c:pt>
                <c:pt idx="2">
                  <c:v>0.24350000000000002</c:v>
                </c:pt>
                <c:pt idx="3">
                  <c:v>0.34339999999999998</c:v>
                </c:pt>
                <c:pt idx="4">
                  <c:v>0.4723</c:v>
                </c:pt>
                <c:pt idx="5">
                  <c:v>0.58919999999999995</c:v>
                </c:pt>
                <c:pt idx="6">
                  <c:v>0.65620000000000001</c:v>
                </c:pt>
              </c:numCache>
            </c:numRef>
          </c:val>
          <c:extLst>
            <c:ext xmlns:c16="http://schemas.microsoft.com/office/drawing/2014/chart" uri="{C3380CC4-5D6E-409C-BE32-E72D297353CC}">
              <c16:uniqueId val="{00000000-D411-5D40-99B8-85190FEFF689}"/>
            </c:ext>
          </c:extLst>
        </c:ser>
        <c:dLbls>
          <c:showLegendKey val="0"/>
          <c:showVal val="0"/>
          <c:showCatName val="0"/>
          <c:showSerName val="0"/>
          <c:showPercent val="0"/>
          <c:showBubbleSize val="0"/>
        </c:dLbls>
        <c:gapWidth val="182"/>
        <c:axId val="561175743"/>
        <c:axId val="561157855"/>
      </c:barChart>
      <c:catAx>
        <c:axId val="5611757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zh-CN"/>
          </a:p>
        </c:txPr>
        <c:crossAx val="561157855"/>
        <c:crosses val="autoZero"/>
        <c:auto val="1"/>
        <c:lblAlgn val="ctr"/>
        <c:lblOffset val="100"/>
        <c:noMultiLvlLbl val="0"/>
      </c:catAx>
      <c:valAx>
        <c:axId val="56115785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t" anchorCtr="0"/>
          <a:lstStyle/>
          <a:p>
            <a:pPr>
              <a:defRPr sz="2000" b="0" i="0" u="none" strike="noStrike" kern="1200" baseline="0">
                <a:solidFill>
                  <a:schemeClr val="bg1"/>
                </a:solidFill>
                <a:latin typeface="+mn-lt"/>
                <a:ea typeface="+mn-ea"/>
                <a:cs typeface="+mn-cs"/>
              </a:defRPr>
            </a:pPr>
            <a:endParaRPr lang="zh-CN"/>
          </a:p>
        </c:txPr>
        <c:crossAx val="561175743"/>
        <c:crosses val="autoZero"/>
        <c:crossBetween val="between"/>
      </c:valAx>
      <c:spPr>
        <a:noFill/>
        <a:ln>
          <a:solidFill>
            <a:schemeClr val="bg1"/>
          </a:solid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45BF0-FDBA-1242-AD7D-B0A00CFDCDE7}" type="datetimeFigureOut">
              <a:rPr kumimoji="1" lang="zh-CN" altLang="en-US" smtClean="0"/>
              <a:t>2023/07/30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B3410-392C-8848-B2B5-8DB0EB6B8670}" type="slidenum">
              <a:rPr kumimoji="1" lang="zh-CN" altLang="en-US" smtClean="0"/>
              <a:t>‹#›</a:t>
            </a:fld>
            <a:endParaRPr kumimoji="1" lang="zh-CN" altLang="en-US"/>
          </a:p>
        </p:txBody>
      </p:sp>
    </p:spTree>
    <p:extLst>
      <p:ext uri="{BB962C8B-B14F-4D97-AF65-F5344CB8AC3E}">
        <p14:creationId xmlns:p14="http://schemas.microsoft.com/office/powerpoint/2010/main" val="135785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a:t>
            </a:fld>
            <a:endParaRPr kumimoji="1" lang="zh-CN" altLang="en-US"/>
          </a:p>
        </p:txBody>
      </p:sp>
    </p:spTree>
    <p:extLst>
      <p:ext uri="{BB962C8B-B14F-4D97-AF65-F5344CB8AC3E}">
        <p14:creationId xmlns:p14="http://schemas.microsoft.com/office/powerpoint/2010/main" val="2906721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这是我们两代的核心板。第一代核心板主要是为了想法验证，而第二代是完整的商品化产品。</a:t>
            </a:r>
          </a:p>
          <a:p>
            <a:endParaRPr kumimoji="1"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12</a:t>
            </a:fld>
            <a:endParaRPr kumimoji="1" lang="zh-CN" altLang="en-US"/>
          </a:p>
        </p:txBody>
      </p:sp>
    </p:spTree>
    <p:extLst>
      <p:ext uri="{BB962C8B-B14F-4D97-AF65-F5344CB8AC3E}">
        <p14:creationId xmlns:p14="http://schemas.microsoft.com/office/powerpoint/2010/main" val="109632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13</a:t>
            </a:fld>
            <a:endParaRPr kumimoji="1" lang="zh-CN" altLang="en-US"/>
          </a:p>
        </p:txBody>
      </p:sp>
    </p:spTree>
    <p:extLst>
      <p:ext uri="{BB962C8B-B14F-4D97-AF65-F5344CB8AC3E}">
        <p14:creationId xmlns:p14="http://schemas.microsoft.com/office/powerpoint/2010/main" val="226519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第二代核心板比第一代集成度更高、成本更低。我们选择了国产的乐鑫</a:t>
            </a:r>
            <a:r>
              <a:rPr lang="en-US" altLang="zh-CN" sz="1200" kern="1200">
                <a:solidFill>
                  <a:schemeClr val="tx1"/>
                </a:solidFill>
                <a:effectLst/>
                <a:latin typeface="+mn-lt"/>
                <a:ea typeface="+mn-ea"/>
                <a:cs typeface="+mn-cs"/>
              </a:rPr>
              <a:t>ESP32-C3</a:t>
            </a:r>
            <a:r>
              <a:rPr lang="zh-CN" altLang="en-US"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BLE</a:t>
            </a:r>
            <a:r>
              <a:rPr lang="zh-CN" altLang="en-US"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Wi-Fi</a:t>
            </a:r>
            <a:r>
              <a:rPr lang="zh-CN" altLang="en-US" sz="1200" kern="1200">
                <a:solidFill>
                  <a:schemeClr val="tx1"/>
                </a:solidFill>
                <a:effectLst/>
                <a:latin typeface="+mn-lt"/>
                <a:ea typeface="+mn-ea"/>
                <a:cs typeface="+mn-cs"/>
              </a:rPr>
              <a:t>双模芯片作为</a:t>
            </a:r>
            <a:r>
              <a:rPr lang="en-US" altLang="zh-CN" sz="1200" kern="1200">
                <a:solidFill>
                  <a:schemeClr val="tx1"/>
                </a:solidFill>
                <a:effectLst/>
                <a:latin typeface="+mn-lt"/>
                <a:ea typeface="+mn-ea"/>
                <a:cs typeface="+mn-cs"/>
              </a:rPr>
              <a:t>MCU</a:t>
            </a:r>
            <a:r>
              <a:rPr lang="zh-CN" altLang="en-US" sz="1200" kern="1200">
                <a:solidFill>
                  <a:schemeClr val="tx1"/>
                </a:solidFill>
                <a:effectLst/>
                <a:latin typeface="+mn-lt"/>
                <a:ea typeface="+mn-ea"/>
                <a:cs typeface="+mn-cs"/>
              </a:rPr>
              <a:t>，且通过底层的</a:t>
            </a:r>
            <a:r>
              <a:rPr lang="en-US" altLang="zh-CN" sz="1200" kern="1200">
                <a:solidFill>
                  <a:schemeClr val="tx1"/>
                </a:solidFill>
                <a:effectLst/>
                <a:latin typeface="+mn-lt"/>
                <a:ea typeface="+mn-ea"/>
                <a:cs typeface="+mn-cs"/>
              </a:rPr>
              <a:t>SDK</a:t>
            </a:r>
            <a:r>
              <a:rPr lang="zh-CN" altLang="en-US" sz="1200" kern="1200">
                <a:solidFill>
                  <a:schemeClr val="tx1"/>
                </a:solidFill>
                <a:effectLst/>
                <a:latin typeface="+mn-lt"/>
                <a:ea typeface="+mn-ea"/>
                <a:cs typeface="+mn-cs"/>
              </a:rPr>
              <a:t>而不是</a:t>
            </a:r>
            <a:r>
              <a:rPr lang="en-US" altLang="zh-CN" sz="1200" kern="1200">
                <a:solidFill>
                  <a:schemeClr val="tx1"/>
                </a:solidFill>
                <a:effectLst/>
                <a:latin typeface="+mn-lt"/>
                <a:ea typeface="+mn-ea"/>
                <a:cs typeface="+mn-cs"/>
              </a:rPr>
              <a:t>Arduino</a:t>
            </a:r>
            <a:r>
              <a:rPr lang="zh-CN" altLang="en-US" sz="1200" kern="1200">
                <a:solidFill>
                  <a:schemeClr val="tx1"/>
                </a:solidFill>
                <a:effectLst/>
                <a:latin typeface="+mn-lt"/>
                <a:ea typeface="+mn-ea"/>
                <a:cs typeface="+mn-cs"/>
              </a:rPr>
              <a:t>进行开发，实现了性能低功耗两不误，活跃时的平均电流仅有</a:t>
            </a:r>
            <a:r>
              <a:rPr lang="en-US" altLang="zh-CN" sz="1200" kern="1200">
                <a:solidFill>
                  <a:schemeClr val="tx1"/>
                </a:solidFill>
                <a:effectLst/>
                <a:latin typeface="+mn-lt"/>
                <a:ea typeface="+mn-ea"/>
                <a:cs typeface="+mn-cs"/>
              </a:rPr>
              <a:t>200uA</a:t>
            </a:r>
          </a:p>
          <a:p>
            <a:endParaRPr kumimoji="1"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14</a:t>
            </a:fld>
            <a:endParaRPr kumimoji="1" lang="zh-CN" altLang="en-US"/>
          </a:p>
        </p:txBody>
      </p:sp>
    </p:spTree>
    <p:extLst>
      <p:ext uri="{BB962C8B-B14F-4D97-AF65-F5344CB8AC3E}">
        <p14:creationId xmlns:p14="http://schemas.microsoft.com/office/powerpoint/2010/main" val="140565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配合上我们自主设计的基于</a:t>
            </a:r>
            <a:r>
              <a:rPr lang="en-US" altLang="zh-CN" sz="1200" kern="1200">
                <a:solidFill>
                  <a:schemeClr val="tx1"/>
                </a:solidFill>
                <a:effectLst/>
                <a:latin typeface="+mn-lt"/>
                <a:ea typeface="+mn-ea"/>
                <a:cs typeface="+mn-cs"/>
              </a:rPr>
              <a:t>IP5209</a:t>
            </a:r>
            <a:r>
              <a:rPr lang="zh-CN" altLang="en-US" sz="1200" kern="1200">
                <a:solidFill>
                  <a:schemeClr val="tx1"/>
                </a:solidFill>
                <a:effectLst/>
                <a:latin typeface="+mn-lt"/>
                <a:ea typeface="+mn-ea"/>
                <a:cs typeface="+mn-cs"/>
              </a:rPr>
              <a:t>的电源模块可以有</a:t>
            </a:r>
            <a:r>
              <a:rPr lang="en-US" altLang="zh-CN" sz="1200" kern="1200">
                <a:solidFill>
                  <a:schemeClr val="tx1"/>
                </a:solidFill>
                <a:effectLst/>
                <a:latin typeface="+mn-lt"/>
                <a:ea typeface="+mn-ea"/>
                <a:cs typeface="+mn-cs"/>
              </a:rPr>
              <a:t>30</a:t>
            </a:r>
            <a:r>
              <a:rPr lang="zh-CN" altLang="en-US" sz="1200" kern="1200">
                <a:solidFill>
                  <a:schemeClr val="tx1"/>
                </a:solidFill>
                <a:effectLst/>
                <a:latin typeface="+mn-lt"/>
                <a:ea typeface="+mn-ea"/>
                <a:cs typeface="+mn-cs"/>
              </a:rPr>
              <a:t>天以上的续航。</a:t>
            </a:r>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而烧写程序则通过另外的下载器来完成。在第一次烧写完后即可通过</a:t>
            </a:r>
            <a:r>
              <a:rPr lang="en-US" altLang="zh-CN" sz="1200" kern="1200">
                <a:solidFill>
                  <a:schemeClr val="tx1"/>
                </a:solidFill>
                <a:effectLst/>
                <a:latin typeface="+mn-lt"/>
                <a:ea typeface="+mn-ea"/>
                <a:cs typeface="+mn-cs"/>
              </a:rPr>
              <a:t>app</a:t>
            </a:r>
            <a:r>
              <a:rPr lang="zh-CN" altLang="en-US" sz="1200" kern="1200">
                <a:solidFill>
                  <a:schemeClr val="tx1"/>
                </a:solidFill>
                <a:effectLst/>
                <a:latin typeface="+mn-lt"/>
                <a:ea typeface="+mn-ea"/>
                <a:cs typeface="+mn-cs"/>
              </a:rPr>
              <a:t>进行</a:t>
            </a:r>
            <a:r>
              <a:rPr lang="en-US" altLang="zh-CN" sz="1200" kern="1200">
                <a:solidFill>
                  <a:schemeClr val="tx1"/>
                </a:solidFill>
                <a:effectLst/>
                <a:latin typeface="+mn-lt"/>
                <a:ea typeface="+mn-ea"/>
                <a:cs typeface="+mn-cs"/>
              </a:rPr>
              <a:t>OTA</a:t>
            </a:r>
            <a:r>
              <a:rPr lang="zh-CN" altLang="en-US" sz="1200" kern="1200">
                <a:solidFill>
                  <a:schemeClr val="tx1"/>
                </a:solidFill>
                <a:effectLst/>
                <a:latin typeface="+mn-lt"/>
                <a:ea typeface="+mn-ea"/>
                <a:cs typeface="+mn-cs"/>
              </a:rPr>
              <a:t>升级。</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kern="1200">
              <a:solidFill>
                <a:schemeClr val="tx1"/>
              </a:solidFill>
              <a:effectLst/>
              <a:latin typeface="+mn-lt"/>
              <a:ea typeface="+mn-ea"/>
              <a:cs typeface="+mn-cs"/>
            </a:endParaRPr>
          </a:p>
          <a:p>
            <a:endParaRPr kumimoji="1"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15</a:t>
            </a:fld>
            <a:endParaRPr kumimoji="1" lang="zh-CN" altLang="en-US"/>
          </a:p>
        </p:txBody>
      </p:sp>
    </p:spTree>
    <p:extLst>
      <p:ext uri="{BB962C8B-B14F-4D97-AF65-F5344CB8AC3E}">
        <p14:creationId xmlns:p14="http://schemas.microsoft.com/office/powerpoint/2010/main" val="1358942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a:solidFill>
                  <a:schemeClr val="tx1"/>
                </a:solidFill>
                <a:effectLst/>
                <a:latin typeface="+mn-lt"/>
                <a:ea typeface="+mn-ea"/>
                <a:cs typeface="+mn-cs"/>
              </a:rPr>
              <a:t>电源模块与核心板间通过这些触点连接，可以很方便地进行电池的更换。</a:t>
            </a:r>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16</a:t>
            </a:fld>
            <a:endParaRPr kumimoji="1" lang="zh-CN" altLang="en-US"/>
          </a:p>
        </p:txBody>
      </p:sp>
    </p:spTree>
    <p:extLst>
      <p:ext uri="{BB962C8B-B14F-4D97-AF65-F5344CB8AC3E}">
        <p14:creationId xmlns:p14="http://schemas.microsoft.com/office/powerpoint/2010/main" val="209076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接下来是服务器。</a:t>
            </a:r>
            <a:endParaRPr lang="en-US" altLang="zh-CN" sz="1200" kern="1200">
              <a:solidFill>
                <a:schemeClr val="tx1"/>
              </a:solidFill>
              <a:effectLst/>
              <a:latin typeface="+mn-lt"/>
              <a:ea typeface="+mn-ea"/>
              <a:cs typeface="+mn-cs"/>
            </a:endParaRPr>
          </a:p>
          <a:p>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我们服务器直接为</a:t>
            </a:r>
            <a:r>
              <a:rPr lang="en-US" altLang="zh-CN" sz="1200" kern="1200">
                <a:solidFill>
                  <a:schemeClr val="tx1"/>
                </a:solidFill>
                <a:effectLst/>
                <a:latin typeface="+mn-lt"/>
                <a:ea typeface="+mn-ea"/>
                <a:cs typeface="+mn-cs"/>
              </a:rPr>
              <a:t>App</a:t>
            </a:r>
            <a:r>
              <a:rPr lang="zh-CN" altLang="en-US" sz="1200" kern="1200">
                <a:solidFill>
                  <a:schemeClr val="tx1"/>
                </a:solidFill>
                <a:effectLst/>
                <a:latin typeface="+mn-lt"/>
                <a:ea typeface="+mn-ea"/>
                <a:cs typeface="+mn-cs"/>
              </a:rPr>
              <a:t>、硬件提供服务。我们硬件上选择的通讯协议是</a:t>
            </a:r>
            <a:r>
              <a:rPr lang="en-US" altLang="zh-CN" sz="1200" kern="1200">
                <a:solidFill>
                  <a:schemeClr val="tx1"/>
                </a:solidFill>
                <a:effectLst/>
                <a:latin typeface="+mn-lt"/>
                <a:ea typeface="+mn-ea"/>
                <a:cs typeface="+mn-cs"/>
              </a:rPr>
              <a:t>MQTT</a:t>
            </a:r>
            <a:r>
              <a:rPr lang="zh-CN" altLang="en-US" sz="1200" kern="1200">
                <a:solidFill>
                  <a:schemeClr val="tx1"/>
                </a:solidFill>
                <a:effectLst/>
                <a:latin typeface="+mn-lt"/>
                <a:ea typeface="+mn-ea"/>
                <a:cs typeface="+mn-cs"/>
              </a:rPr>
              <a:t>，它开销小且可靠性高。硬件获取到的数据将会在</a:t>
            </a:r>
            <a:r>
              <a:rPr lang="en-US" altLang="zh-CN" sz="1200" kern="1200">
                <a:solidFill>
                  <a:schemeClr val="tx1"/>
                </a:solidFill>
                <a:effectLst/>
                <a:latin typeface="+mn-lt"/>
                <a:ea typeface="+mn-ea"/>
                <a:cs typeface="+mn-cs"/>
              </a:rPr>
              <a:t>Mesh</a:t>
            </a:r>
            <a:r>
              <a:rPr lang="zh-CN" altLang="en-US" sz="1200" kern="1200">
                <a:solidFill>
                  <a:schemeClr val="tx1"/>
                </a:solidFill>
                <a:effectLst/>
                <a:latin typeface="+mn-lt"/>
                <a:ea typeface="+mn-ea"/>
                <a:cs typeface="+mn-cs"/>
              </a:rPr>
              <a:t>组网后通过网关上传到服务器，</a:t>
            </a:r>
            <a:endParaRPr lang="en-US" altLang="zh-CN" sz="1200" kern="1200">
              <a:solidFill>
                <a:schemeClr val="tx1"/>
              </a:solidFill>
              <a:effectLst/>
              <a:latin typeface="+mn-lt"/>
              <a:ea typeface="+mn-ea"/>
              <a:cs typeface="+mn-cs"/>
            </a:endParaRPr>
          </a:p>
          <a:p>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并通过附近用户的信标标签将健身数据与用户绑定，</a:t>
            </a:r>
          </a:p>
          <a:p>
            <a:endParaRPr lang="zh-CN" altLang="en-US" sz="1200" kern="120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17</a:t>
            </a:fld>
            <a:endParaRPr kumimoji="1" lang="zh-CN" altLang="en-US"/>
          </a:p>
        </p:txBody>
      </p:sp>
    </p:spTree>
    <p:extLst>
      <p:ext uri="{BB962C8B-B14F-4D97-AF65-F5344CB8AC3E}">
        <p14:creationId xmlns:p14="http://schemas.microsoft.com/office/powerpoint/2010/main" val="2685744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a:solidFill>
                  <a:schemeClr val="tx1"/>
                </a:solidFill>
                <a:effectLst/>
                <a:latin typeface="+mn-lt"/>
                <a:ea typeface="+mn-ea"/>
                <a:cs typeface="+mn-cs"/>
              </a:rPr>
              <a:t>而后服务器会将用户的信息、运动历史等信息输入至算法模型进行健身报告及推荐结果的生成。</a:t>
            </a:r>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18</a:t>
            </a:fld>
            <a:endParaRPr kumimoji="1" lang="zh-CN" altLang="en-US"/>
          </a:p>
        </p:txBody>
      </p:sp>
    </p:spTree>
    <p:extLst>
      <p:ext uri="{BB962C8B-B14F-4D97-AF65-F5344CB8AC3E}">
        <p14:creationId xmlns:p14="http://schemas.microsoft.com/office/powerpoint/2010/main" val="392876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a:solidFill>
                  <a:schemeClr val="tx1"/>
                </a:solidFill>
                <a:effectLst/>
                <a:latin typeface="+mn-lt"/>
                <a:ea typeface="+mn-ea"/>
                <a:cs typeface="+mn-cs"/>
              </a:rPr>
              <a:t>为了兼顾性能与灵活性，我们使用</a:t>
            </a:r>
            <a:r>
              <a:rPr lang="en-US" altLang="zh-CN" sz="1200" kern="1200">
                <a:solidFill>
                  <a:schemeClr val="tx1"/>
                </a:solidFill>
                <a:effectLst/>
                <a:latin typeface="+mn-lt"/>
                <a:ea typeface="+mn-ea"/>
                <a:cs typeface="+mn-cs"/>
              </a:rPr>
              <a:t>Node.js</a:t>
            </a:r>
            <a:r>
              <a:rPr lang="zh-CN" altLang="en-US" sz="1200" kern="1200">
                <a:solidFill>
                  <a:schemeClr val="tx1"/>
                </a:solidFill>
                <a:effectLst/>
                <a:latin typeface="+mn-lt"/>
                <a:ea typeface="+mn-ea"/>
                <a:cs typeface="+mn-cs"/>
              </a:rPr>
              <a:t>来开发服务端，并且通过简洁的</a:t>
            </a:r>
            <a:r>
              <a:rPr lang="en-US" altLang="zh-CN" sz="1200" kern="1200">
                <a:solidFill>
                  <a:schemeClr val="tx1"/>
                </a:solidFill>
                <a:effectLst/>
                <a:latin typeface="+mn-lt"/>
                <a:ea typeface="+mn-ea"/>
                <a:cs typeface="+mn-cs"/>
              </a:rPr>
              <a:t>Koa</a:t>
            </a:r>
            <a:r>
              <a:rPr lang="zh-CN" altLang="en-US" sz="1200" kern="1200">
                <a:solidFill>
                  <a:schemeClr val="tx1"/>
                </a:solidFill>
                <a:effectLst/>
                <a:latin typeface="+mn-lt"/>
                <a:ea typeface="+mn-ea"/>
                <a:cs typeface="+mn-cs"/>
              </a:rPr>
              <a:t>框架进行开发。</a:t>
            </a:r>
            <a:endParaRPr lang="en-US" altLang="zh-CN" sz="1200" kern="1200">
              <a:solidFill>
                <a:schemeClr val="tx1"/>
              </a:solidFill>
              <a:effectLst/>
              <a:latin typeface="+mn-lt"/>
              <a:ea typeface="+mn-ea"/>
              <a:cs typeface="+mn-cs"/>
            </a:endParaRPr>
          </a:p>
          <a:p>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在上层我们使用了</a:t>
            </a:r>
            <a:r>
              <a:rPr lang="en-US" altLang="zh-CN" sz="1200" kern="1200" err="1">
                <a:solidFill>
                  <a:schemeClr val="tx1"/>
                </a:solidFill>
                <a:effectLst/>
                <a:latin typeface="+mn-lt"/>
                <a:ea typeface="+mn-ea"/>
                <a:cs typeface="+mn-cs"/>
              </a:rPr>
              <a:t>HAProxy</a:t>
            </a:r>
            <a:r>
              <a:rPr lang="zh-CN" altLang="en-US" sz="1200" kern="1200">
                <a:solidFill>
                  <a:schemeClr val="tx1"/>
                </a:solidFill>
                <a:effectLst/>
                <a:latin typeface="+mn-lt"/>
                <a:ea typeface="+mn-ea"/>
                <a:cs typeface="+mn-cs"/>
              </a:rPr>
              <a:t>和</a:t>
            </a:r>
            <a:r>
              <a:rPr lang="en-US" altLang="zh-CN" sz="1200" kern="1200">
                <a:solidFill>
                  <a:schemeClr val="tx1"/>
                </a:solidFill>
                <a:effectLst/>
                <a:latin typeface="+mn-lt"/>
                <a:ea typeface="+mn-ea"/>
                <a:cs typeface="+mn-cs"/>
              </a:rPr>
              <a:t>Nginx</a:t>
            </a:r>
            <a:r>
              <a:rPr lang="zh-CN" altLang="en-US" sz="1200" kern="1200">
                <a:solidFill>
                  <a:schemeClr val="tx1"/>
                </a:solidFill>
                <a:effectLst/>
                <a:latin typeface="+mn-lt"/>
                <a:ea typeface="+mn-ea"/>
                <a:cs typeface="+mn-cs"/>
              </a:rPr>
              <a:t>来接受请求，后端使用了国产开源数据库</a:t>
            </a:r>
            <a:r>
              <a:rPr lang="en-US" altLang="zh-CN" sz="1200" kern="1200" err="1">
                <a:solidFill>
                  <a:schemeClr val="tx1"/>
                </a:solidFill>
                <a:effectLst/>
                <a:latin typeface="+mn-lt"/>
                <a:ea typeface="+mn-ea"/>
                <a:cs typeface="+mn-cs"/>
              </a:rPr>
              <a:t>TiDB</a:t>
            </a:r>
            <a:r>
              <a:rPr lang="zh-CN" altLang="en-US" sz="1200" kern="1200">
                <a:solidFill>
                  <a:schemeClr val="tx1"/>
                </a:solidFill>
                <a:effectLst/>
                <a:latin typeface="+mn-lt"/>
                <a:ea typeface="+mn-ea"/>
                <a:cs typeface="+mn-cs"/>
              </a:rPr>
              <a:t>和高性能的</a:t>
            </a:r>
            <a:r>
              <a:rPr lang="en-US" altLang="zh-CN" sz="1200" kern="1200">
                <a:solidFill>
                  <a:schemeClr val="tx1"/>
                </a:solidFill>
                <a:effectLst/>
                <a:latin typeface="+mn-lt"/>
                <a:ea typeface="+mn-ea"/>
                <a:cs typeface="+mn-cs"/>
              </a:rPr>
              <a:t>Redis</a:t>
            </a:r>
            <a:r>
              <a:rPr lang="zh-CN" altLang="en-US" sz="1200" kern="1200">
                <a:solidFill>
                  <a:schemeClr val="tx1"/>
                </a:solidFill>
                <a:effectLst/>
                <a:latin typeface="+mn-lt"/>
                <a:ea typeface="+mn-ea"/>
                <a:cs typeface="+mn-cs"/>
              </a:rPr>
              <a:t>进行数据存储和缓存。</a:t>
            </a:r>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后期的</a:t>
            </a:r>
            <a:r>
              <a:rPr lang="en-US" altLang="zh-CN" sz="1200" kern="1200">
                <a:solidFill>
                  <a:schemeClr val="tx1"/>
                </a:solidFill>
                <a:effectLst/>
                <a:latin typeface="+mn-lt"/>
                <a:ea typeface="+mn-ea"/>
                <a:cs typeface="+mn-cs"/>
              </a:rPr>
              <a:t>ab</a:t>
            </a:r>
            <a:r>
              <a:rPr lang="zh-CN" altLang="en-US" sz="1200" kern="1200">
                <a:solidFill>
                  <a:schemeClr val="tx1"/>
                </a:solidFill>
                <a:effectLst/>
                <a:latin typeface="+mn-lt"/>
                <a:ea typeface="+mn-ea"/>
                <a:cs typeface="+mn-cs"/>
              </a:rPr>
              <a:t>性能数据表明我们的服务端在单核上可以承受近每秒</a:t>
            </a:r>
            <a:r>
              <a:rPr lang="en-US" altLang="zh-CN" sz="1200" kern="1200">
                <a:solidFill>
                  <a:schemeClr val="tx1"/>
                </a:solidFill>
                <a:effectLst/>
                <a:latin typeface="+mn-lt"/>
                <a:ea typeface="+mn-ea"/>
                <a:cs typeface="+mn-cs"/>
              </a:rPr>
              <a:t>2000</a:t>
            </a:r>
            <a:r>
              <a:rPr lang="zh-CN" altLang="en-US" sz="1200" kern="1200">
                <a:solidFill>
                  <a:schemeClr val="tx1"/>
                </a:solidFill>
                <a:effectLst/>
                <a:latin typeface="+mn-lt"/>
                <a:ea typeface="+mn-ea"/>
                <a:cs typeface="+mn-cs"/>
              </a:rPr>
              <a:t>次的请求，基本满足了预期。</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kern="1200">
              <a:solidFill>
                <a:schemeClr val="tx1"/>
              </a:solidFill>
              <a:effectLst/>
              <a:latin typeface="+mn-lt"/>
              <a:ea typeface="+mn-ea"/>
              <a:cs typeface="+mn-cs"/>
            </a:endParaRPr>
          </a:p>
          <a:p>
            <a:endParaRPr lang="zh-CN" altLang="en-US" sz="1200" kern="120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19</a:t>
            </a:fld>
            <a:endParaRPr kumimoji="1" lang="zh-CN" altLang="en-US"/>
          </a:p>
        </p:txBody>
      </p:sp>
    </p:spTree>
    <p:extLst>
      <p:ext uri="{BB962C8B-B14F-4D97-AF65-F5344CB8AC3E}">
        <p14:creationId xmlns:p14="http://schemas.microsoft.com/office/powerpoint/2010/main" val="166322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a:solidFill>
                  <a:schemeClr val="tx1"/>
                </a:solidFill>
                <a:effectLst/>
                <a:latin typeface="+mn-lt"/>
                <a:ea typeface="+mn-ea"/>
                <a:cs typeface="+mn-cs"/>
              </a:rPr>
              <a:t>我们的目标是让终端用户用得舒服，因此，简洁且人性化的</a:t>
            </a:r>
            <a:r>
              <a:rPr lang="en-US" altLang="zh-CN" sz="1200" kern="1200">
                <a:solidFill>
                  <a:schemeClr val="tx1"/>
                </a:solidFill>
                <a:effectLst/>
                <a:latin typeface="+mn-lt"/>
                <a:ea typeface="+mn-ea"/>
                <a:cs typeface="+mn-cs"/>
              </a:rPr>
              <a:t>App</a:t>
            </a:r>
            <a:r>
              <a:rPr lang="zh-CN" altLang="en-US" sz="1200" kern="1200">
                <a:solidFill>
                  <a:schemeClr val="tx1"/>
                </a:solidFill>
                <a:effectLst/>
                <a:latin typeface="+mn-lt"/>
                <a:ea typeface="+mn-ea"/>
                <a:cs typeface="+mn-cs"/>
              </a:rPr>
              <a:t>就必不可少。</a:t>
            </a:r>
          </a:p>
          <a:p>
            <a:br>
              <a:rPr lang="zh-CN" altLang="en-US" sz="1200" kern="1200">
                <a:solidFill>
                  <a:schemeClr val="tx1"/>
                </a:solidFill>
                <a:effectLst/>
                <a:latin typeface="+mn-lt"/>
                <a:ea typeface="+mn-ea"/>
                <a:cs typeface="+mn-cs"/>
              </a:rPr>
            </a:br>
            <a:r>
              <a:rPr lang="zh-CN" altLang="en-US" sz="1200" kern="1200">
                <a:solidFill>
                  <a:schemeClr val="tx1"/>
                </a:solidFill>
                <a:effectLst/>
                <a:latin typeface="+mn-lt"/>
                <a:ea typeface="+mn-ea"/>
                <a:cs typeface="+mn-cs"/>
              </a:rPr>
              <a:t>我们的</a:t>
            </a:r>
            <a:r>
              <a:rPr lang="en-US" altLang="zh-CN" sz="1200" kern="1200">
                <a:solidFill>
                  <a:schemeClr val="tx1"/>
                </a:solidFill>
                <a:effectLst/>
                <a:latin typeface="+mn-lt"/>
                <a:ea typeface="+mn-ea"/>
                <a:cs typeface="+mn-cs"/>
              </a:rPr>
              <a:t>App</a:t>
            </a:r>
            <a:r>
              <a:rPr lang="zh-CN" altLang="en-US" sz="1200" kern="1200">
                <a:solidFill>
                  <a:schemeClr val="tx1"/>
                </a:solidFill>
                <a:effectLst/>
                <a:latin typeface="+mn-lt"/>
                <a:ea typeface="+mn-ea"/>
                <a:cs typeface="+mn-cs"/>
              </a:rPr>
              <a:t>使用</a:t>
            </a:r>
            <a:r>
              <a:rPr lang="en-US" altLang="zh-CN" sz="1200" kern="1200">
                <a:solidFill>
                  <a:schemeClr val="tx1"/>
                </a:solidFill>
                <a:effectLst/>
                <a:latin typeface="+mn-lt"/>
                <a:ea typeface="+mn-ea"/>
                <a:cs typeface="+mn-cs"/>
              </a:rPr>
              <a:t>React Native</a:t>
            </a:r>
            <a:r>
              <a:rPr lang="zh-CN" altLang="en-US" sz="1200" kern="1200">
                <a:solidFill>
                  <a:schemeClr val="tx1"/>
                </a:solidFill>
                <a:effectLst/>
                <a:latin typeface="+mn-lt"/>
                <a:ea typeface="+mn-ea"/>
                <a:cs typeface="+mn-cs"/>
              </a:rPr>
              <a:t>进行开发，这是一款先进的跨平台原生应用开发框架，从</a:t>
            </a:r>
            <a:r>
              <a:rPr lang="en-US" altLang="zh-CN" sz="1200" kern="1200">
                <a:solidFill>
                  <a:schemeClr val="tx1"/>
                </a:solidFill>
                <a:effectLst/>
                <a:latin typeface="+mn-lt"/>
                <a:ea typeface="+mn-ea"/>
                <a:cs typeface="+mn-cs"/>
              </a:rPr>
              <a:t>iOS</a:t>
            </a:r>
            <a:r>
              <a:rPr lang="zh-CN" altLang="en-US" sz="1200" kern="1200">
                <a:solidFill>
                  <a:schemeClr val="tx1"/>
                </a:solidFill>
                <a:effectLst/>
                <a:latin typeface="+mn-lt"/>
                <a:ea typeface="+mn-ea"/>
                <a:cs typeface="+mn-cs"/>
              </a:rPr>
              <a:t>到安卓，所有的</a:t>
            </a:r>
            <a:r>
              <a:rPr lang="en-US" altLang="zh-CN" sz="1200" kern="1200">
                <a:solidFill>
                  <a:schemeClr val="tx1"/>
                </a:solidFill>
                <a:effectLst/>
                <a:latin typeface="+mn-lt"/>
                <a:ea typeface="+mn-ea"/>
                <a:cs typeface="+mn-cs"/>
              </a:rPr>
              <a:t>App</a:t>
            </a:r>
            <a:r>
              <a:rPr lang="zh-CN" altLang="en-US" sz="1200" kern="1200">
                <a:solidFill>
                  <a:schemeClr val="tx1"/>
                </a:solidFill>
                <a:effectLst/>
                <a:latin typeface="+mn-lt"/>
                <a:ea typeface="+mn-ea"/>
                <a:cs typeface="+mn-cs"/>
              </a:rPr>
              <a:t>都只需要一份代码。</a:t>
            </a:r>
          </a:p>
          <a:p>
            <a:br>
              <a:rPr lang="zh-CN" altLang="en-US" sz="1200" kern="1200">
                <a:solidFill>
                  <a:schemeClr val="tx1"/>
                </a:solidFill>
                <a:effectLst/>
                <a:latin typeface="+mn-lt"/>
                <a:ea typeface="+mn-ea"/>
                <a:cs typeface="+mn-cs"/>
              </a:rPr>
            </a:br>
            <a:r>
              <a:rPr lang="zh-CN" altLang="en-US" sz="1200" kern="1200">
                <a:solidFill>
                  <a:schemeClr val="tx1"/>
                </a:solidFill>
                <a:effectLst/>
                <a:latin typeface="+mn-lt"/>
                <a:ea typeface="+mn-ea"/>
                <a:cs typeface="+mn-cs"/>
              </a:rPr>
              <a:t>在</a:t>
            </a:r>
            <a:r>
              <a:rPr lang="en-US" altLang="zh-CN" sz="1200" kern="1200">
                <a:solidFill>
                  <a:schemeClr val="tx1"/>
                </a:solidFill>
                <a:effectLst/>
                <a:latin typeface="+mn-lt"/>
                <a:ea typeface="+mn-ea"/>
                <a:cs typeface="+mn-cs"/>
              </a:rPr>
              <a:t>JS</a:t>
            </a:r>
            <a:r>
              <a:rPr lang="zh-CN" altLang="en-US" sz="1200" kern="1200">
                <a:solidFill>
                  <a:schemeClr val="tx1"/>
                </a:solidFill>
                <a:effectLst/>
                <a:latin typeface="+mn-lt"/>
                <a:ea typeface="+mn-ea"/>
                <a:cs typeface="+mn-cs"/>
              </a:rPr>
              <a:t>代码中，硬件可以通过</a:t>
            </a:r>
            <a:r>
              <a:rPr lang="en-US" altLang="zh-CN" sz="1200" kern="1200">
                <a:solidFill>
                  <a:schemeClr val="tx1"/>
                </a:solidFill>
                <a:effectLst/>
                <a:latin typeface="+mn-lt"/>
                <a:ea typeface="+mn-ea"/>
                <a:cs typeface="+mn-cs"/>
              </a:rPr>
              <a:t>SDK</a:t>
            </a:r>
            <a:r>
              <a:rPr lang="zh-CN" altLang="en-US" sz="1200" kern="1200">
                <a:solidFill>
                  <a:schemeClr val="tx1"/>
                </a:solidFill>
                <a:effectLst/>
                <a:latin typeface="+mn-lt"/>
                <a:ea typeface="+mn-ea"/>
                <a:cs typeface="+mn-cs"/>
              </a:rPr>
              <a:t>与系统硬件进行通讯，从而通过</a:t>
            </a:r>
            <a:r>
              <a:rPr lang="en-US" altLang="zh-CN" sz="1200" kern="1200">
                <a:solidFill>
                  <a:schemeClr val="tx1"/>
                </a:solidFill>
                <a:effectLst/>
                <a:latin typeface="+mn-lt"/>
                <a:ea typeface="+mn-ea"/>
                <a:cs typeface="+mn-cs"/>
              </a:rPr>
              <a:t>BLE</a:t>
            </a:r>
            <a:r>
              <a:rPr lang="zh-CN" altLang="en-US" sz="1200" kern="1200">
                <a:solidFill>
                  <a:schemeClr val="tx1"/>
                </a:solidFill>
                <a:effectLst/>
                <a:latin typeface="+mn-lt"/>
                <a:ea typeface="+mn-ea"/>
                <a:cs typeface="+mn-cs"/>
              </a:rPr>
              <a:t>与硬件模块进行联系，并且会将手机作为</a:t>
            </a:r>
            <a:r>
              <a:rPr lang="en-US" altLang="zh-CN" sz="1200" kern="1200">
                <a:solidFill>
                  <a:schemeClr val="tx1"/>
                </a:solidFill>
                <a:effectLst/>
                <a:latin typeface="+mn-lt"/>
                <a:ea typeface="+mn-ea"/>
                <a:cs typeface="+mn-cs"/>
              </a:rPr>
              <a:t>BLE Beacon</a:t>
            </a:r>
            <a:r>
              <a:rPr lang="zh-CN" altLang="en-US" sz="1200" kern="1200">
                <a:solidFill>
                  <a:schemeClr val="tx1"/>
                </a:solidFill>
                <a:effectLst/>
                <a:latin typeface="+mn-lt"/>
                <a:ea typeface="+mn-ea"/>
                <a:cs typeface="+mn-cs"/>
              </a:rPr>
              <a:t>来让硬件将健身数据与用户相关联。</a:t>
            </a:r>
          </a:p>
          <a:p>
            <a:r>
              <a:rPr lang="zh-CN" altLang="en-US" sz="1200" kern="1200">
                <a:solidFill>
                  <a:schemeClr val="tx1"/>
                </a:solidFill>
                <a:effectLst/>
                <a:latin typeface="+mn-lt"/>
                <a:ea typeface="+mn-ea"/>
                <a:cs typeface="+mn-cs"/>
              </a:rPr>
              <a:t>通过</a:t>
            </a:r>
            <a:r>
              <a:rPr lang="en-US" altLang="zh-CN" sz="1200" kern="1200">
                <a:solidFill>
                  <a:schemeClr val="tx1"/>
                </a:solidFill>
                <a:effectLst/>
                <a:latin typeface="+mn-lt"/>
                <a:ea typeface="+mn-ea"/>
                <a:cs typeface="+mn-cs"/>
              </a:rPr>
              <a:t>App</a:t>
            </a:r>
            <a:r>
              <a:rPr lang="zh-CN" altLang="en-US" sz="1200" kern="1200">
                <a:solidFill>
                  <a:schemeClr val="tx1"/>
                </a:solidFill>
                <a:effectLst/>
                <a:latin typeface="+mn-lt"/>
                <a:ea typeface="+mn-ea"/>
                <a:cs typeface="+mn-cs"/>
              </a:rPr>
              <a:t>，用户可以开始锻炼、查看健身报告并获取评分及健身建议、与社交圈的好友们进行互动，用户健身的幸福度会极大上升。</a:t>
            </a:r>
            <a:endParaRPr lang="en-US" altLang="zh-CN" sz="1200" kern="1200">
              <a:solidFill>
                <a:schemeClr val="tx1"/>
              </a:solidFill>
              <a:effectLst/>
              <a:latin typeface="+mn-lt"/>
              <a:ea typeface="+mn-ea"/>
              <a:cs typeface="+mn-cs"/>
            </a:endParaRPr>
          </a:p>
          <a:p>
            <a:endParaRPr lang="en-US" altLang="zh-CN" sz="1200" kern="1200">
              <a:solidFill>
                <a:schemeClr val="tx1"/>
              </a:solidFill>
              <a:effectLst/>
              <a:latin typeface="+mn-lt"/>
              <a:ea typeface="+mn-ea"/>
              <a:cs typeface="+mn-cs"/>
            </a:endParaRPr>
          </a:p>
          <a:p>
            <a:r>
              <a:rPr lang="zh-CN" altLang="en-US" sz="1200" kern="1200">
                <a:solidFill>
                  <a:schemeClr val="tx1"/>
                </a:solidFill>
                <a:effectLst/>
                <a:latin typeface="+mn-lt"/>
                <a:ea typeface="+mn-ea"/>
                <a:cs typeface="+mn-cs"/>
              </a:rPr>
              <a:t>下面我们请吴洋同学来讲解算法部分。</a:t>
            </a:r>
          </a:p>
          <a:p>
            <a:endParaRPr kumimoji="1"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20</a:t>
            </a:fld>
            <a:endParaRPr kumimoji="1" lang="zh-CN" altLang="en-US"/>
          </a:p>
        </p:txBody>
      </p:sp>
    </p:spTree>
    <p:extLst>
      <p:ext uri="{BB962C8B-B14F-4D97-AF65-F5344CB8AC3E}">
        <p14:creationId xmlns:p14="http://schemas.microsoft.com/office/powerpoint/2010/main" val="3632146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接下来就是我们算法的部分，这些大概就是我们算法模块</a:t>
            </a:r>
          </a:p>
          <a:p>
            <a:endParaRPr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22</a:t>
            </a:fld>
            <a:endParaRPr kumimoji="1" lang="zh-CN" altLang="en-US"/>
          </a:p>
        </p:txBody>
      </p:sp>
    </p:spTree>
    <p:extLst>
      <p:ext uri="{BB962C8B-B14F-4D97-AF65-F5344CB8AC3E}">
        <p14:creationId xmlns:p14="http://schemas.microsoft.com/office/powerpoint/2010/main" val="373017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a:effectLst/>
                <a:latin typeface="等线" panose="02010600030101010101" pitchFamily="2" charset="-122"/>
                <a:ea typeface="宋体" panose="02010600030101010101" pitchFamily="2" charset="-122"/>
                <a:cs typeface="宋体" panose="02010600030101010101" pitchFamily="2" charset="-122"/>
              </a:rPr>
              <a:t>运动健康是人类生命健康的重要部分。党的十八大以来，习近平总书记坚持深入实施全民健身国家战略。党和政府高度重视关心体育工作，推动体育事业改革发展。推进全民运动，实现大众健身已经成为体育工作的重中之重。健身锻炼成为潮流，人民对身体健康的追求日益提高。</a:t>
            </a:r>
            <a:endParaRPr lang="zh-CN" altLang="zh-CN" sz="180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2</a:t>
            </a:fld>
            <a:endParaRPr kumimoji="1" lang="zh-CN" altLang="en-US"/>
          </a:p>
        </p:txBody>
      </p:sp>
    </p:spTree>
    <p:extLst>
      <p:ext uri="{BB962C8B-B14F-4D97-AF65-F5344CB8AC3E}">
        <p14:creationId xmlns:p14="http://schemas.microsoft.com/office/powerpoint/2010/main" val="1633063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先是针对硬件获取的原始数据的处理，可以看到硬件所得到的数据抖动较大，所以我们使用滑动窗口平滑数据，可以看到效果比较好，计算出的卡路里的数据准确了很多。</a:t>
            </a:r>
          </a:p>
          <a:p>
            <a:endParaRPr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23</a:t>
            </a:fld>
            <a:endParaRPr kumimoji="1" lang="zh-CN" altLang="en-US"/>
          </a:p>
        </p:txBody>
      </p:sp>
    </p:spTree>
    <p:extLst>
      <p:ext uri="{BB962C8B-B14F-4D97-AF65-F5344CB8AC3E}">
        <p14:creationId xmlns:p14="http://schemas.microsoft.com/office/powerpoint/2010/main" val="4211867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在平滑了数据之后，需要我们从其中获取有效的物理量，依次是卡路里，配重，平均力量和运动个数，这个是我们数据处理的流程图。</a:t>
            </a:r>
          </a:p>
          <a:p>
            <a:endParaRPr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24</a:t>
            </a:fld>
            <a:endParaRPr kumimoji="1" lang="zh-CN" altLang="en-US"/>
          </a:p>
        </p:txBody>
      </p:sp>
    </p:spTree>
    <p:extLst>
      <p:ext uri="{BB962C8B-B14F-4D97-AF65-F5344CB8AC3E}">
        <p14:creationId xmlns:p14="http://schemas.microsoft.com/office/powerpoint/2010/main" val="3810968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在提取了这四个数据之后，我们考虑怎样才是一次有效的锻炼。首先是要选择合适的配重，我们使用用户的平均力量来估计用户合适的配重。其次是合适的锻炼强度，过多的锻炼强度将会损伤用户的肌肉，所以我们使用了正态分布来衡量个数的合理性，并且随着个数和配重的增加，分数的增长会变得缓慢。</a:t>
            </a:r>
          </a:p>
          <a:p>
            <a:endParaRPr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25</a:t>
            </a:fld>
            <a:endParaRPr kumimoji="1" lang="zh-CN" altLang="en-US"/>
          </a:p>
        </p:txBody>
      </p:sp>
    </p:spTree>
    <p:extLst>
      <p:ext uri="{BB962C8B-B14F-4D97-AF65-F5344CB8AC3E}">
        <p14:creationId xmlns:p14="http://schemas.microsoft.com/office/powerpoint/2010/main" val="2749110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最后得出的模型就是这条公式</a:t>
            </a:r>
          </a:p>
          <a:p>
            <a:endParaRPr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26</a:t>
            </a:fld>
            <a:endParaRPr kumimoji="1" lang="zh-CN" altLang="en-US"/>
          </a:p>
        </p:txBody>
      </p:sp>
    </p:spTree>
    <p:extLst>
      <p:ext uri="{BB962C8B-B14F-4D97-AF65-F5344CB8AC3E}">
        <p14:creationId xmlns:p14="http://schemas.microsoft.com/office/powerpoint/2010/main" val="2753319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关于这其中的参数的选择，是我们邀请了教授万发达做出了多组标准的健身示范作为数据用</a:t>
            </a:r>
            <a:r>
              <a:rPr lang="en-US" altLang="zh-CN"/>
              <a:t>python</a:t>
            </a:r>
            <a:r>
              <a:rPr lang="zh-CN" altLang="en-US"/>
              <a:t>的参数拟合得到的。</a:t>
            </a:r>
          </a:p>
          <a:p>
            <a:endParaRPr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29</a:t>
            </a:fld>
            <a:endParaRPr kumimoji="1" lang="zh-CN" altLang="en-US"/>
          </a:p>
        </p:txBody>
      </p:sp>
    </p:spTree>
    <p:extLst>
      <p:ext uri="{BB962C8B-B14F-4D97-AF65-F5344CB8AC3E}">
        <p14:creationId xmlns:p14="http://schemas.microsoft.com/office/powerpoint/2010/main" val="3761244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a:solidFill>
                  <a:srgbClr val="333333"/>
                </a:solidFill>
                <a:effectLst/>
                <a:latin typeface="Open Sans" pitchFamily="2" charset="0"/>
              </a:rPr>
              <a:t>在推荐部分，我们的核心目的是寻找相似用户，相似课程。</a:t>
            </a:r>
          </a:p>
          <a:p>
            <a:pPr algn="l"/>
            <a:r>
              <a:rPr lang="zh-CN" altLang="en-US" b="0" i="0">
                <a:solidFill>
                  <a:srgbClr val="333333"/>
                </a:solidFill>
                <a:effectLst/>
                <a:latin typeface="Open Sans" pitchFamily="2" charset="0"/>
              </a:rPr>
              <a:t>一个健身课程包括多个健身动作，有着动作标签和对应的肌肉标签</a:t>
            </a:r>
          </a:p>
          <a:p>
            <a:pPr algn="l"/>
            <a:r>
              <a:rPr lang="zh-CN" altLang="en-US" b="0" i="0">
                <a:solidFill>
                  <a:srgbClr val="333333"/>
                </a:solidFill>
                <a:effectLst/>
                <a:latin typeface="Open Sans" pitchFamily="2" charset="0"/>
              </a:rPr>
              <a:t>我们非常重视社交圈的活跃度，也从这里入手设计推荐</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5851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我们通过用户</a:t>
            </a:r>
            <a:r>
              <a:rPr lang="en-US" altLang="zh-CN"/>
              <a:t>-</a:t>
            </a:r>
            <a:r>
              <a:rPr lang="zh-CN" altLang="en-US"/>
              <a:t>课程评分矩阵计算用户相似度。相似度计算选用的是余弦相似度。</a:t>
            </a:r>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4890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a:solidFill>
                  <a:srgbClr val="333333"/>
                </a:solidFill>
                <a:effectLst/>
                <a:latin typeface="Open Sans" pitchFamily="2" charset="0"/>
              </a:rPr>
              <a:t>在这个例子里，我们注意虽然相似度为</a:t>
            </a:r>
            <a:r>
              <a:rPr lang="en-US" altLang="zh-CN" b="0" i="0">
                <a:solidFill>
                  <a:srgbClr val="333333"/>
                </a:solidFill>
                <a:effectLst/>
                <a:latin typeface="Open Sans" pitchFamily="2" charset="0"/>
              </a:rPr>
              <a:t>0.98</a:t>
            </a:r>
            <a:r>
              <a:rPr lang="zh-CN" altLang="en-US" b="0" i="0">
                <a:solidFill>
                  <a:srgbClr val="333333"/>
                </a:solidFill>
                <a:effectLst/>
                <a:latin typeface="Open Sans" pitchFamily="2" charset="0"/>
              </a:rPr>
              <a:t>，但是用户对课程</a:t>
            </a:r>
            <a:r>
              <a:rPr lang="en-US" altLang="zh-CN" b="0" i="0">
                <a:solidFill>
                  <a:srgbClr val="333333"/>
                </a:solidFill>
                <a:effectLst/>
                <a:latin typeface="Open Sans" pitchFamily="2" charset="0"/>
              </a:rPr>
              <a:t>1</a:t>
            </a:r>
            <a:r>
              <a:rPr lang="zh-CN" altLang="en-US" b="0" i="0">
                <a:solidFill>
                  <a:srgbClr val="333333"/>
                </a:solidFill>
                <a:effectLst/>
                <a:latin typeface="Open Sans" pitchFamily="2" charset="0"/>
              </a:rPr>
              <a:t>的评分是有很大不同的。</a:t>
            </a:r>
          </a:p>
          <a:p>
            <a:pPr algn="l"/>
            <a:r>
              <a:rPr lang="zh-CN" altLang="en-US" b="0" i="0">
                <a:solidFill>
                  <a:srgbClr val="333333"/>
                </a:solidFill>
                <a:effectLst/>
                <a:latin typeface="Open Sans" pitchFamily="2" charset="0"/>
              </a:rPr>
              <a:t>这样差异的原因是余弦相似度对绝对数据的敏感性比较低，而不同用户在评价一个物品时的标准是有偏差的。</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2417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修正的余弦相似度计算将用户的评分均值减去，这样解决了评分偏向误差问题。</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3658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a:solidFill>
                  <a:srgbClr val="333333"/>
                </a:solidFill>
                <a:effectLst/>
                <a:latin typeface="Open Sans" pitchFamily="2" charset="0"/>
              </a:rPr>
              <a:t>这是我们的课程</a:t>
            </a:r>
            <a:r>
              <a:rPr lang="en-US" altLang="zh-CN" b="0" i="0">
                <a:solidFill>
                  <a:srgbClr val="333333"/>
                </a:solidFill>
                <a:effectLst/>
                <a:latin typeface="Open Sans" pitchFamily="2" charset="0"/>
              </a:rPr>
              <a:t>-</a:t>
            </a:r>
            <a:r>
              <a:rPr lang="zh-CN" altLang="en-US" b="0" i="0">
                <a:solidFill>
                  <a:srgbClr val="333333"/>
                </a:solidFill>
                <a:effectLst/>
                <a:latin typeface="Open Sans" pitchFamily="2" charset="0"/>
              </a:rPr>
              <a:t>标签矩阵，我们通过它来计算相似课程。</a:t>
            </a:r>
          </a:p>
          <a:p>
            <a:pPr algn="l"/>
            <a:r>
              <a:rPr lang="zh-CN" altLang="en-US" b="0" i="0">
                <a:solidFill>
                  <a:srgbClr val="333333"/>
                </a:solidFill>
                <a:effectLst/>
                <a:latin typeface="Open Sans" pitchFamily="2" charset="0"/>
              </a:rPr>
              <a:t>由于健身课程中的标签的特殊性，我们注意到小标签（比如瘦腿）出现的次数会比大标签（瘦下肢）多，我们这里引入标签的频次，也就是这里的</a:t>
            </a:r>
            <a:r>
              <a:rPr lang="en-US" altLang="zh-CN" b="0" i="0">
                <a:solidFill>
                  <a:srgbClr val="333333"/>
                </a:solidFill>
                <a:effectLst/>
                <a:latin typeface="Open Sans" pitchFamily="2" charset="0"/>
              </a:rPr>
              <a:t>g(a)</a:t>
            </a:r>
            <a:r>
              <a:rPr lang="zh-CN" altLang="en-US" b="0" i="0">
                <a:solidFill>
                  <a:srgbClr val="333333"/>
                </a:solidFill>
                <a:effectLst/>
                <a:latin typeface="Open Sans" pitchFamily="2" charset="0"/>
              </a:rPr>
              <a:t>作为权重</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987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266700" algn="just"/>
            <a:r>
              <a:rPr lang="zh-CN" altLang="zh-CN" sz="1800" kern="100" dirty="0">
                <a:effectLst/>
                <a:latin typeface="等线" panose="02010600030101010101" pitchFamily="2" charset="-122"/>
                <a:ea typeface="宋体" panose="02010600030101010101" pitchFamily="2" charset="-122"/>
                <a:cs typeface="宋体" panose="02010600030101010101" pitchFamily="2" charset="-122"/>
              </a:rPr>
              <a:t>深入了解健身市场情况我们可以了解到：</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zh-CN" altLang="zh-CN" sz="1800" kern="100" dirty="0">
                <a:effectLst/>
                <a:latin typeface="等线" panose="02010600030101010101" pitchFamily="2" charset="-122"/>
                <a:ea typeface="宋体" panose="02010600030101010101" pitchFamily="2" charset="-122"/>
                <a:cs typeface="宋体" panose="02010600030101010101" pitchFamily="2" charset="-122"/>
              </a:rPr>
              <a:t>传统健身房相比于智能健身房在多方面都有劣势和颓势。</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zh-CN" altLang="zh-CN" sz="1800" kern="100" dirty="0">
                <a:effectLst/>
                <a:latin typeface="等线" panose="02010600030101010101" pitchFamily="2" charset="-122"/>
                <a:ea typeface="宋体" panose="02010600030101010101" pitchFamily="2" charset="-122"/>
                <a:cs typeface="宋体" panose="02010600030101010101" pitchFamily="2" charset="-122"/>
              </a:rPr>
              <a:t>现在，国内外的健身市场都趋向于依托人工智能技术，追求更加个性化，准确化的健身服务。实现健身数字化智能化是市场中的主要发展趋势。</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3</a:t>
            </a:fld>
            <a:endParaRPr kumimoji="1" lang="zh-CN" altLang="en-US"/>
          </a:p>
        </p:txBody>
      </p:sp>
    </p:spTree>
    <p:extLst>
      <p:ext uri="{BB962C8B-B14F-4D97-AF65-F5344CB8AC3E}">
        <p14:creationId xmlns:p14="http://schemas.microsoft.com/office/powerpoint/2010/main" val="627361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a:solidFill>
                  <a:srgbClr val="333333"/>
                </a:solidFill>
                <a:effectLst/>
                <a:latin typeface="Open Sans" pitchFamily="2" charset="0"/>
              </a:rPr>
              <a:t>我们还加入图片特征对比的计算。计算健身课程和用户在社交圈中发布的图片的相似度。</a:t>
            </a:r>
            <a:endParaRPr lang="en-US" altLang="zh-CN" b="0" i="0">
              <a:solidFill>
                <a:srgbClr val="333333"/>
              </a:solidFill>
              <a:effectLst/>
              <a:latin typeface="Open Sans" pitchFamily="2" charset="0"/>
            </a:endParaRPr>
          </a:p>
          <a:p>
            <a:pPr algn="l"/>
            <a:endParaRPr lang="en-US" altLang="zh-CN" b="0" i="0">
              <a:solidFill>
                <a:srgbClr val="333333"/>
              </a:solidFill>
              <a:effectLst/>
              <a:latin typeface="Open Sans" pitchFamily="2" charset="0"/>
            </a:endParaRPr>
          </a:p>
          <a:p>
            <a:pPr algn="l"/>
            <a:r>
              <a:rPr lang="en-US" altLang="zh-CN" b="0" i="0">
                <a:solidFill>
                  <a:srgbClr val="333333"/>
                </a:solidFill>
                <a:effectLst/>
                <a:latin typeface="Open Sans" pitchFamily="2" charset="0"/>
              </a:rPr>
              <a:t>&gt; </a:t>
            </a:r>
            <a:r>
              <a:rPr lang="zh-CN" altLang="en-US" b="0" i="0">
                <a:solidFill>
                  <a:srgbClr val="333333"/>
                </a:solidFill>
                <a:effectLst/>
                <a:latin typeface="Open Sans" pitchFamily="2" charset="0"/>
              </a:rPr>
              <a:t>由于健身标签的数量是有限的，虽然可以通过增加标签维度和分类层级细化推荐粒度，但是随着数据的积累，健身数据库中具有相似属性的项目越来越多，基于传统协同过滤方法计算项目之间相似度时，会出现大量高相似度的项目，进行推荐时，会遗漏很多可推荐项目，这时候如果加入图片特征比对就可以进一步增益或减益两个项目的相似度。</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258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a:solidFill>
                  <a:srgbClr val="333333"/>
                </a:solidFill>
                <a:effectLst/>
                <a:latin typeface="Open Sans" pitchFamily="2" charset="0"/>
              </a:rPr>
              <a:t>我们对上述两个相似度加权得到最终相似度。</a:t>
            </a:r>
          </a:p>
          <a:p>
            <a:pPr algn="l"/>
            <a:r>
              <a:rPr lang="en-US" altLang="zh-CN" b="0" i="0">
                <a:solidFill>
                  <a:srgbClr val="333333"/>
                </a:solidFill>
                <a:effectLst/>
                <a:latin typeface="Open Sans" pitchFamily="2" charset="0"/>
              </a:rPr>
              <a:t>β</a:t>
            </a:r>
            <a:r>
              <a:rPr lang="zh-CN" altLang="en-US" b="0" i="0">
                <a:solidFill>
                  <a:srgbClr val="333333"/>
                </a:solidFill>
                <a:effectLst/>
                <a:latin typeface="Open Sans" pitchFamily="2" charset="0"/>
              </a:rPr>
              <a:t>的值在实验中通过交叉验证试错确定。由于我们目前的用户量还不够大，我们选用了</a:t>
            </a:r>
            <a:r>
              <a:rPr lang="en-US" altLang="zh-CN" b="0" i="0">
                <a:solidFill>
                  <a:srgbClr val="333333"/>
                </a:solidFill>
                <a:effectLst/>
                <a:latin typeface="Open Sans" pitchFamily="2" charset="0"/>
              </a:rPr>
              <a:t>fitness</a:t>
            </a:r>
            <a:r>
              <a:rPr lang="zh-CN" altLang="en-US" b="0" i="0">
                <a:solidFill>
                  <a:srgbClr val="333333"/>
                </a:solidFill>
                <a:effectLst/>
                <a:latin typeface="Open Sans" pitchFamily="2" charset="0"/>
              </a:rPr>
              <a:t>网站公开的数据集进行实验。最终得到这个</a:t>
            </a:r>
            <a:r>
              <a:rPr lang="en-US" altLang="zh-CN" b="0" i="0">
                <a:solidFill>
                  <a:srgbClr val="333333"/>
                </a:solidFill>
                <a:effectLst/>
                <a:latin typeface="Open Sans" pitchFamily="2" charset="0"/>
              </a:rPr>
              <a:t>0.2</a:t>
            </a:r>
            <a:r>
              <a:rPr lang="zh-CN" altLang="en-US" b="0" i="0">
                <a:solidFill>
                  <a:srgbClr val="333333"/>
                </a:solidFill>
                <a:effectLst/>
                <a:latin typeface="Open Sans" pitchFamily="2" charset="0"/>
              </a:rPr>
              <a:t>。</a:t>
            </a:r>
          </a:p>
          <a:p>
            <a:pPr algn="l"/>
            <a:r>
              <a:rPr lang="zh-CN" altLang="en-US" b="0" i="0">
                <a:solidFill>
                  <a:srgbClr val="333333"/>
                </a:solidFill>
                <a:effectLst/>
                <a:latin typeface="Open Sans" pitchFamily="2" charset="0"/>
              </a:rPr>
              <a:t>我们以相似度为标准，选取</a:t>
            </a:r>
            <a:r>
              <a:rPr lang="en-US" altLang="zh-CN" b="0" i="0">
                <a:solidFill>
                  <a:srgbClr val="333333"/>
                </a:solidFill>
                <a:effectLst/>
                <a:latin typeface="Open Sans" pitchFamily="2" charset="0"/>
              </a:rPr>
              <a:t>k</a:t>
            </a:r>
            <a:r>
              <a:rPr lang="zh-CN" altLang="en-US" b="0" i="0">
                <a:solidFill>
                  <a:srgbClr val="333333"/>
                </a:solidFill>
                <a:effectLst/>
                <a:latin typeface="Open Sans" pitchFamily="2" charset="0"/>
              </a:rPr>
              <a:t>个课程作做</a:t>
            </a:r>
            <a:r>
              <a:rPr lang="en-US" altLang="zh-CN" b="0" i="0">
                <a:solidFill>
                  <a:srgbClr val="333333"/>
                </a:solidFill>
                <a:effectLst/>
                <a:latin typeface="Open Sans" pitchFamily="2" charset="0"/>
              </a:rPr>
              <a:t>k</a:t>
            </a:r>
            <a:r>
              <a:rPr lang="zh-CN" altLang="en-US" b="0" i="0">
                <a:solidFill>
                  <a:srgbClr val="333333"/>
                </a:solidFill>
                <a:effectLst/>
                <a:latin typeface="Open Sans" pitchFamily="2" charset="0"/>
              </a:rPr>
              <a:t>邻近，来预测另一个用户对这些课程的评分，从而产生推荐</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953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这是我们的推荐评价标准</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5037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我们自主完整地设计了从硬件到用户端的智能健身系统，保证了信息的完整性。</a:t>
            </a:r>
          </a:p>
          <a:p>
            <a:endParaRPr lang="zh-CN" altLang="en-US"/>
          </a:p>
          <a:p>
            <a:r>
              <a:rPr lang="zh-CN" altLang="en-US"/>
              <a:t>我们拥有运动学意义的健身报告和分数。</a:t>
            </a:r>
          </a:p>
          <a:p>
            <a:endParaRPr lang="zh-CN" altLang="en-US"/>
          </a:p>
          <a:p>
            <a:r>
              <a:rPr lang="zh-CN" altLang="en-US"/>
              <a:t>我们为健身房提供了一种数字化差异化的道路</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5724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786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我们还引入深度摄像头了进行姿势识别以囊括无氧运动</a:t>
            </a:r>
          </a:p>
          <a:p>
            <a:endParaRPr lang="zh-CN" altLang="en-US"/>
          </a:p>
          <a:p>
            <a:r>
              <a:rPr lang="zh-CN" altLang="en-US"/>
              <a:t>搭建</a:t>
            </a:r>
            <a:r>
              <a:rPr lang="en-US" altLang="zh-CN"/>
              <a:t>5</a:t>
            </a:r>
            <a:r>
              <a:rPr lang="zh-CN" altLang="en-US"/>
              <a:t>层，每层</a:t>
            </a:r>
            <a:r>
              <a:rPr lang="en-US" altLang="zh-CN"/>
              <a:t>20</a:t>
            </a:r>
            <a:r>
              <a:rPr lang="zh-CN" altLang="en-US"/>
              <a:t>个神经元的全连接深度网络进行分数计算</a:t>
            </a:r>
          </a:p>
          <a:p>
            <a:endParaRPr lang="zh-CN" altLang="en-US"/>
          </a:p>
          <a:p>
            <a:r>
              <a:rPr lang="zh-CN" altLang="en-US"/>
              <a:t>设计基于标签建模和时间加权的协同过滤算法</a:t>
            </a:r>
            <a:endParaRPr lang="en-US" altLang="zh-CN"/>
          </a:p>
          <a:p>
            <a:r>
              <a:rPr lang="zh-CN" altLang="en-US"/>
              <a:t>但由于数据集还在建立收集中，目前没有完成。</a:t>
            </a:r>
          </a:p>
          <a:p>
            <a:endParaRPr lang="zh-CN" altLang="en-US"/>
          </a:p>
          <a:p>
            <a:r>
              <a:rPr lang="zh-CN" altLang="en-US"/>
              <a:t>未来我们计划引入健身教练管理，增加专家库支持。联动更多的用户反馈，形成数据大循环。</a:t>
            </a:r>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DC11-1E51-493E-8086-199F579DDD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395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266700" algn="just"/>
            <a:r>
              <a:rPr lang="zh-CN" altLang="zh-CN" sz="1800" kern="100">
                <a:effectLst/>
                <a:latin typeface="等线" panose="02010600030101010101" pitchFamily="2" charset="-122"/>
                <a:ea typeface="宋体" panose="02010600030101010101" pitchFamily="2" charset="-122"/>
                <a:cs typeface="宋体" panose="02010600030101010101" pitchFamily="2" charset="-122"/>
              </a:rPr>
              <a:t>当今时代下，用户个人由于时间成本高，长期健身得不到回报等原因，难以坚持锻炼。大众健身，全民运动难以深入推进。</a:t>
            </a:r>
            <a:endParaRPr lang="en-US" altLang="zh-CN" sz="1800" kern="100">
              <a:effectLst/>
              <a:latin typeface="等线" panose="02010600030101010101" pitchFamily="2" charset="-122"/>
              <a:ea typeface="宋体" panose="02010600030101010101" pitchFamily="2" charset="-122"/>
              <a:cs typeface="宋体" panose="02010600030101010101" pitchFamily="2" charset="-122"/>
            </a:endParaRPr>
          </a:p>
          <a:p>
            <a:pPr indent="266700" algn="just"/>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4</a:t>
            </a:fld>
            <a:endParaRPr kumimoji="1" lang="zh-CN" altLang="en-US"/>
          </a:p>
        </p:txBody>
      </p:sp>
    </p:spTree>
    <p:extLst>
      <p:ext uri="{BB962C8B-B14F-4D97-AF65-F5344CB8AC3E}">
        <p14:creationId xmlns:p14="http://schemas.microsoft.com/office/powerpoint/2010/main" val="215693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a:effectLst/>
                <a:latin typeface="等线" panose="02010600030101010101" pitchFamily="2" charset="-122"/>
                <a:ea typeface="宋体" panose="02010600030101010101" pitchFamily="2" charset="-122"/>
                <a:cs typeface="宋体" panose="02010600030101010101" pitchFamily="2" charset="-122"/>
              </a:rPr>
              <a:t>而现有数字化智能化健身方案往往依靠单一数据来源，且数据及其对应技术分析结果准确性低，健身服务个性化程度低，对用户激励性较低等。无法解决上述痛点。</a:t>
            </a:r>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a:effectLst/>
              <a:latin typeface="等线"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a:effectLst/>
                <a:latin typeface="等线" panose="02010600030101010101" pitchFamily="2" charset="-122"/>
                <a:ea typeface="宋体" panose="02010600030101010101" pitchFamily="2" charset="-122"/>
                <a:cs typeface="宋体" panose="02010600030101010101" pitchFamily="2" charset="-122"/>
              </a:rPr>
              <a:t>为了保证大众健身，并且提高人工智能技术分析的准确性和个性化程度，我们设计了大众健身智慧指导系统。</a:t>
            </a:r>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5</a:t>
            </a:fld>
            <a:endParaRPr kumimoji="1" lang="zh-CN" altLang="en-US"/>
          </a:p>
        </p:txBody>
      </p:sp>
    </p:spTree>
    <p:extLst>
      <p:ext uri="{BB962C8B-B14F-4D97-AF65-F5344CB8AC3E}">
        <p14:creationId xmlns:p14="http://schemas.microsoft.com/office/powerpoint/2010/main" val="1520397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a:effectLst/>
                <a:ea typeface="宋体" panose="02010600030101010101" pitchFamily="2" charset="-122"/>
                <a:cs typeface="宋体" panose="02010600030101010101" pitchFamily="2" charset="-122"/>
              </a:rPr>
              <a:t>我们的核心思想就是通过安装在</a:t>
            </a:r>
            <a:r>
              <a:rPr lang="zh-CN" altLang="en-US" sz="1800">
                <a:effectLst/>
                <a:ea typeface="宋体" panose="02010600030101010101" pitchFamily="2" charset="-122"/>
                <a:cs typeface="宋体" panose="02010600030101010101" pitchFamily="2" charset="-122"/>
              </a:rPr>
              <a:t>健身器材</a:t>
            </a:r>
            <a:r>
              <a:rPr lang="zh-CN" altLang="zh-CN" sz="1800">
                <a:effectLst/>
                <a:ea typeface="宋体" panose="02010600030101010101" pitchFamily="2" charset="-122"/>
                <a:cs typeface="宋体" panose="02010600030101010101" pitchFamily="2" charset="-122"/>
              </a:rPr>
              <a:t>上的和外置的数据采集装置捕捉用户的动作，以此生成对用户的反馈和指导，并给出具有激励性质的分数</a:t>
            </a:r>
            <a:endParaRPr kumimoji="1"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6</a:t>
            </a:fld>
            <a:endParaRPr kumimoji="1" lang="zh-CN" altLang="en-US"/>
          </a:p>
        </p:txBody>
      </p:sp>
    </p:spTree>
    <p:extLst>
      <p:ext uri="{BB962C8B-B14F-4D97-AF65-F5344CB8AC3E}">
        <p14:creationId xmlns:p14="http://schemas.microsoft.com/office/powerpoint/2010/main" val="281043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这是我们的整体架构，硬件部分传输原始数据至服务器，服务器将健身报告和推荐传输至</a:t>
            </a:r>
            <a:r>
              <a:rPr lang="en-US" altLang="zh-CN" dirty="0"/>
              <a:t>app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B3410-392C-8848-B2B5-8DB0EB6B8670}"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905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a:solidFill>
                  <a:schemeClr val="tx1"/>
                </a:solidFill>
                <a:effectLst/>
                <a:latin typeface="+mn-lt"/>
                <a:ea typeface="+mn-ea"/>
                <a:cs typeface="+mn-cs"/>
              </a:rPr>
              <a:t>首先我来讲一下硬件部分。</a:t>
            </a:r>
          </a:p>
          <a:p>
            <a:r>
              <a:rPr lang="zh-CN" altLang="en-US" sz="1200" kern="1200">
                <a:solidFill>
                  <a:schemeClr val="tx1"/>
                </a:solidFill>
                <a:effectLst/>
                <a:latin typeface="+mn-lt"/>
                <a:ea typeface="+mn-ea"/>
                <a:cs typeface="+mn-cs"/>
              </a:rPr>
              <a:t>为了获取到用户健身时的实时姿态，我们有三种方法，</a:t>
            </a:r>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effectLst/>
                <a:latin typeface="+mn-lt"/>
                <a:ea typeface="+mn-ea"/>
                <a:cs typeface="+mn-cs"/>
              </a:rPr>
              <a:t>深度相机、编码器和激光距离传感器。因为深度相机成本过高，编码器的安装侵入性过高，我们最终选择了激光距离传感器，也就是</a:t>
            </a:r>
            <a:r>
              <a:rPr lang="en-US" altLang="zh-CN" sz="1200" kern="1200" err="1">
                <a:solidFill>
                  <a:schemeClr val="tx1"/>
                </a:solidFill>
                <a:effectLst/>
                <a:latin typeface="+mn-lt"/>
                <a:ea typeface="+mn-ea"/>
                <a:cs typeface="+mn-cs"/>
              </a:rPr>
              <a:t>ToF</a:t>
            </a:r>
            <a:r>
              <a:rPr lang="zh-CN" altLang="en-US" sz="1200" kern="1200">
                <a:solidFill>
                  <a:schemeClr val="tx1"/>
                </a:solidFill>
                <a:effectLst/>
                <a:latin typeface="+mn-lt"/>
                <a:ea typeface="+mn-ea"/>
                <a:cs typeface="+mn-cs"/>
              </a:rPr>
              <a:t>传感器。</a:t>
            </a:r>
          </a:p>
          <a:p>
            <a:endParaRPr kumimoji="1"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9</a:t>
            </a:fld>
            <a:endParaRPr kumimoji="1" lang="zh-CN" altLang="en-US"/>
          </a:p>
        </p:txBody>
      </p:sp>
    </p:spTree>
    <p:extLst>
      <p:ext uri="{BB962C8B-B14F-4D97-AF65-F5344CB8AC3E}">
        <p14:creationId xmlns:p14="http://schemas.microsoft.com/office/powerpoint/2010/main" val="371656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err="1">
                <a:solidFill>
                  <a:schemeClr val="tx1"/>
                </a:solidFill>
                <a:effectLst/>
                <a:latin typeface="+mn-lt"/>
                <a:ea typeface="+mn-ea"/>
                <a:cs typeface="+mn-cs"/>
              </a:rPr>
              <a:t>ToF</a:t>
            </a:r>
            <a:r>
              <a:rPr lang="zh-CN" altLang="en-US" sz="1200" kern="1200">
                <a:solidFill>
                  <a:schemeClr val="tx1"/>
                </a:solidFill>
                <a:effectLst/>
                <a:latin typeface="+mn-lt"/>
                <a:ea typeface="+mn-ea"/>
                <a:cs typeface="+mn-cs"/>
              </a:rPr>
              <a:t>传感器通过激光在空间的穿梭时间来计算两者之间的距离，在精确的前提下保证了极低的功耗。这是他的工作原理图。</a:t>
            </a:r>
          </a:p>
          <a:p>
            <a:endParaRPr kumimoji="1" lang="zh-CN" altLang="en-US"/>
          </a:p>
        </p:txBody>
      </p:sp>
      <p:sp>
        <p:nvSpPr>
          <p:cNvPr id="4" name="灯片编号占位符 3"/>
          <p:cNvSpPr>
            <a:spLocks noGrp="1"/>
          </p:cNvSpPr>
          <p:nvPr>
            <p:ph type="sldNum" sz="quarter" idx="5"/>
          </p:nvPr>
        </p:nvSpPr>
        <p:spPr/>
        <p:txBody>
          <a:bodyPr/>
          <a:lstStyle/>
          <a:p>
            <a:fld id="{B52B3410-392C-8848-B2B5-8DB0EB6B8670}" type="slidenum">
              <a:rPr kumimoji="1" lang="zh-CN" altLang="en-US" smtClean="0"/>
              <a:t>10</a:t>
            </a:fld>
            <a:endParaRPr kumimoji="1" lang="zh-CN" altLang="en-US"/>
          </a:p>
        </p:txBody>
      </p:sp>
    </p:spTree>
    <p:extLst>
      <p:ext uri="{BB962C8B-B14F-4D97-AF65-F5344CB8AC3E}">
        <p14:creationId xmlns:p14="http://schemas.microsoft.com/office/powerpoint/2010/main" val="2598373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53731-AEAA-7F42-AA25-477B6FF4A651}"/>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CE8255CD-E73B-314E-A483-C0198C7DD2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19D70782-5DB6-D14D-B0FB-759388743086}"/>
              </a:ext>
            </a:extLst>
          </p:cNvPr>
          <p:cNvSpPr>
            <a:spLocks noGrp="1"/>
          </p:cNvSpPr>
          <p:nvPr>
            <p:ph type="dt" sz="half" idx="10"/>
          </p:nvPr>
        </p:nvSpPr>
        <p:spPr/>
        <p:txBody>
          <a:bodyPr/>
          <a:lstStyle/>
          <a:p>
            <a:fld id="{010F8781-0C90-1E48-A413-77D0998FA21D}" type="datetime1">
              <a:rPr kumimoji="1" lang="zh-CN" altLang="en-US" smtClean="0"/>
              <a:t>2023/07/30</a:t>
            </a:fld>
            <a:endParaRPr kumimoji="1" lang="zh-CN" altLang="en-US"/>
          </a:p>
        </p:txBody>
      </p:sp>
      <p:sp>
        <p:nvSpPr>
          <p:cNvPr id="5" name="页脚占位符 4">
            <a:extLst>
              <a:ext uri="{FF2B5EF4-FFF2-40B4-BE49-F238E27FC236}">
                <a16:creationId xmlns:a16="http://schemas.microsoft.com/office/drawing/2014/main" id="{F4E643B2-B74E-2547-9516-36862480331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2F4955B-A643-504D-A31A-D241892E8EFD}"/>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368141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E46836-A1D1-7B4D-B51B-558C0AEB8529}"/>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0E581275-2934-FC43-8F18-1FDF23F44CF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6797D81-2801-DE4C-A118-D86DBDC17EE9}"/>
              </a:ext>
            </a:extLst>
          </p:cNvPr>
          <p:cNvSpPr>
            <a:spLocks noGrp="1"/>
          </p:cNvSpPr>
          <p:nvPr>
            <p:ph type="dt" sz="half" idx="10"/>
          </p:nvPr>
        </p:nvSpPr>
        <p:spPr/>
        <p:txBody>
          <a:bodyPr/>
          <a:lstStyle/>
          <a:p>
            <a:fld id="{F490FFC8-67F6-4441-AEC5-BF1897E9DD88}" type="datetime1">
              <a:rPr kumimoji="1" lang="zh-CN" altLang="en-US" smtClean="0"/>
              <a:t>2023/07/30</a:t>
            </a:fld>
            <a:endParaRPr kumimoji="1" lang="zh-CN" altLang="en-US"/>
          </a:p>
        </p:txBody>
      </p:sp>
      <p:sp>
        <p:nvSpPr>
          <p:cNvPr id="5" name="页脚占位符 4">
            <a:extLst>
              <a:ext uri="{FF2B5EF4-FFF2-40B4-BE49-F238E27FC236}">
                <a16:creationId xmlns:a16="http://schemas.microsoft.com/office/drawing/2014/main" id="{183AEACE-7144-7648-9EB6-6542AC1B016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A45FE93-402D-414E-9274-1DF23E396F52}"/>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2368498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EFFFD39-EDE6-0F43-8041-29FDA92F72CC}"/>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0B32742-B86F-9B43-89B5-D074C20DD1B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EE85BD8-B6DC-F949-94D2-D797BE323478}"/>
              </a:ext>
            </a:extLst>
          </p:cNvPr>
          <p:cNvSpPr>
            <a:spLocks noGrp="1"/>
          </p:cNvSpPr>
          <p:nvPr>
            <p:ph type="dt" sz="half" idx="10"/>
          </p:nvPr>
        </p:nvSpPr>
        <p:spPr/>
        <p:txBody>
          <a:bodyPr/>
          <a:lstStyle/>
          <a:p>
            <a:fld id="{4AF04C69-1FD3-5E4E-BBB3-B61E6607E44E}" type="datetime1">
              <a:rPr kumimoji="1" lang="zh-CN" altLang="en-US" smtClean="0"/>
              <a:t>2023/07/30</a:t>
            </a:fld>
            <a:endParaRPr kumimoji="1" lang="zh-CN" altLang="en-US"/>
          </a:p>
        </p:txBody>
      </p:sp>
      <p:sp>
        <p:nvSpPr>
          <p:cNvPr id="5" name="页脚占位符 4">
            <a:extLst>
              <a:ext uri="{FF2B5EF4-FFF2-40B4-BE49-F238E27FC236}">
                <a16:creationId xmlns:a16="http://schemas.microsoft.com/office/drawing/2014/main" id="{B07A6E95-4C74-3544-B17D-772D5858F5D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B78D3FB-E5C2-C647-A967-E7700F673C6A}"/>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3038644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59370E-467E-4580-8617-F476B25F92A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4D2D37-9559-4B5F-B2C0-0139BD2707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58E0683-A730-4B51-949A-FD0F4D55EF29}"/>
              </a:ext>
            </a:extLst>
          </p:cNvPr>
          <p:cNvSpPr>
            <a:spLocks noGrp="1"/>
          </p:cNvSpPr>
          <p:nvPr>
            <p:ph type="dt" sz="half" idx="10"/>
          </p:nvPr>
        </p:nvSpPr>
        <p:spPr/>
        <p:txBody>
          <a:bodyPr/>
          <a:lstStyle/>
          <a:p>
            <a:fld id="{C4A74089-0FA6-4440-A6CB-4EA68611DB80}" type="datetime1">
              <a:rPr lang="zh-CN" altLang="en-US" smtClean="0"/>
              <a:t>2023/07/30</a:t>
            </a:fld>
            <a:endParaRPr lang="zh-CN" altLang="en-US"/>
          </a:p>
        </p:txBody>
      </p:sp>
      <p:sp>
        <p:nvSpPr>
          <p:cNvPr id="5" name="页脚占位符 4">
            <a:extLst>
              <a:ext uri="{FF2B5EF4-FFF2-40B4-BE49-F238E27FC236}">
                <a16:creationId xmlns:a16="http://schemas.microsoft.com/office/drawing/2014/main" id="{26755792-8888-4F76-8D3B-6AE9F18092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729C61-85CA-4CB8-85A2-21BBD365310C}"/>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2682992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6BC864-A0DD-42A2-B74A-F94E7987C3E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B355C2D-B6D2-419C-B576-B1BF35CD21A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919938-9ACA-49BF-9E3A-AEB54117DAE8}"/>
              </a:ext>
            </a:extLst>
          </p:cNvPr>
          <p:cNvSpPr>
            <a:spLocks noGrp="1"/>
          </p:cNvSpPr>
          <p:nvPr>
            <p:ph type="dt" sz="half" idx="10"/>
          </p:nvPr>
        </p:nvSpPr>
        <p:spPr/>
        <p:txBody>
          <a:bodyPr/>
          <a:lstStyle/>
          <a:p>
            <a:fld id="{1691F5CE-5002-EB4B-AD31-625C734A9935}" type="datetime1">
              <a:rPr lang="zh-CN" altLang="en-US" smtClean="0"/>
              <a:t>2023/07/30</a:t>
            </a:fld>
            <a:endParaRPr lang="zh-CN" altLang="en-US"/>
          </a:p>
        </p:txBody>
      </p:sp>
      <p:sp>
        <p:nvSpPr>
          <p:cNvPr id="5" name="页脚占位符 4">
            <a:extLst>
              <a:ext uri="{FF2B5EF4-FFF2-40B4-BE49-F238E27FC236}">
                <a16:creationId xmlns:a16="http://schemas.microsoft.com/office/drawing/2014/main" id="{D8535467-8B5D-4572-AECB-E153BC70AD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423D9A-2B80-4765-83A3-3704BA71D678}"/>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2789308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F37EEA-8B34-46E6-BF40-0A0B78BB74C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2D608B1-48EF-4216-B31B-3EB51B8727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3B0F55-7367-4B4A-849C-237B29F6D348}"/>
              </a:ext>
            </a:extLst>
          </p:cNvPr>
          <p:cNvSpPr>
            <a:spLocks noGrp="1"/>
          </p:cNvSpPr>
          <p:nvPr>
            <p:ph type="dt" sz="half" idx="10"/>
          </p:nvPr>
        </p:nvSpPr>
        <p:spPr/>
        <p:txBody>
          <a:bodyPr/>
          <a:lstStyle/>
          <a:p>
            <a:fld id="{F737EC7A-C81E-E44E-8B24-07E9A8322A98}" type="datetime1">
              <a:rPr lang="zh-CN" altLang="en-US" smtClean="0"/>
              <a:t>2023/07/30</a:t>
            </a:fld>
            <a:endParaRPr lang="zh-CN" altLang="en-US"/>
          </a:p>
        </p:txBody>
      </p:sp>
      <p:sp>
        <p:nvSpPr>
          <p:cNvPr id="5" name="页脚占位符 4">
            <a:extLst>
              <a:ext uri="{FF2B5EF4-FFF2-40B4-BE49-F238E27FC236}">
                <a16:creationId xmlns:a16="http://schemas.microsoft.com/office/drawing/2014/main" id="{30CC4FE2-EFE1-4297-BB24-2D9E4EC5B8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B9BFF4-B498-4DEB-B43F-285D71462287}"/>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2656453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0145A5-C9F8-4151-BA8F-AE1AD9951A5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69B30F-6ECA-4AE3-B5AC-801D8358099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420BFA5-BD50-44CD-819D-013CED50DF8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510D1A3-9B22-4528-8B7E-C3068E6DE148}"/>
              </a:ext>
            </a:extLst>
          </p:cNvPr>
          <p:cNvSpPr>
            <a:spLocks noGrp="1"/>
          </p:cNvSpPr>
          <p:nvPr>
            <p:ph type="dt" sz="half" idx="10"/>
          </p:nvPr>
        </p:nvSpPr>
        <p:spPr/>
        <p:txBody>
          <a:bodyPr/>
          <a:lstStyle/>
          <a:p>
            <a:fld id="{3FE3E138-29DB-9648-9FA7-F131CAD97058}" type="datetime1">
              <a:rPr lang="zh-CN" altLang="en-US" smtClean="0"/>
              <a:t>2023/07/30</a:t>
            </a:fld>
            <a:endParaRPr lang="zh-CN" altLang="en-US"/>
          </a:p>
        </p:txBody>
      </p:sp>
      <p:sp>
        <p:nvSpPr>
          <p:cNvPr id="6" name="页脚占位符 5">
            <a:extLst>
              <a:ext uri="{FF2B5EF4-FFF2-40B4-BE49-F238E27FC236}">
                <a16:creationId xmlns:a16="http://schemas.microsoft.com/office/drawing/2014/main" id="{E3CEAAFF-54BE-446C-BCBB-3FE28794BE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20582-CA54-497B-A696-221D41334D94}"/>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1040240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70660-CC26-407A-8FBC-E00E1FC4246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8C6050-12CB-496A-B4FB-0DC11B3C64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185B8DA-F351-4093-AEAB-382C0EDCFB2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A093425-D054-4CCA-A362-945FF456F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3CC434-177B-41D0-B1D8-6C1092A0AD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BDC44BA-2845-40E4-8AD3-651A843DEC90}"/>
              </a:ext>
            </a:extLst>
          </p:cNvPr>
          <p:cNvSpPr>
            <a:spLocks noGrp="1"/>
          </p:cNvSpPr>
          <p:nvPr>
            <p:ph type="dt" sz="half" idx="10"/>
          </p:nvPr>
        </p:nvSpPr>
        <p:spPr/>
        <p:txBody>
          <a:bodyPr/>
          <a:lstStyle/>
          <a:p>
            <a:fld id="{7A455A76-CC43-3544-9BA1-58363768DCF6}" type="datetime1">
              <a:rPr lang="zh-CN" altLang="en-US" smtClean="0"/>
              <a:t>2023/07/30</a:t>
            </a:fld>
            <a:endParaRPr lang="zh-CN" altLang="en-US"/>
          </a:p>
        </p:txBody>
      </p:sp>
      <p:sp>
        <p:nvSpPr>
          <p:cNvPr id="8" name="页脚占位符 7">
            <a:extLst>
              <a:ext uri="{FF2B5EF4-FFF2-40B4-BE49-F238E27FC236}">
                <a16:creationId xmlns:a16="http://schemas.microsoft.com/office/drawing/2014/main" id="{31F3B377-94A0-4EA5-A4B7-958379CBDB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40905E-3ABF-43ED-A529-630DA95E10BA}"/>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2488414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945127-6075-4623-A515-2B22070FE6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BBDC651-80C7-4CF2-A896-3470D2A84701}"/>
              </a:ext>
            </a:extLst>
          </p:cNvPr>
          <p:cNvSpPr>
            <a:spLocks noGrp="1"/>
          </p:cNvSpPr>
          <p:nvPr>
            <p:ph type="dt" sz="half" idx="10"/>
          </p:nvPr>
        </p:nvSpPr>
        <p:spPr/>
        <p:txBody>
          <a:bodyPr/>
          <a:lstStyle/>
          <a:p>
            <a:fld id="{ED749B3C-9DDE-D645-8D8D-28037FB76F61}" type="datetime1">
              <a:rPr lang="zh-CN" altLang="en-US" smtClean="0"/>
              <a:t>2023/07/30</a:t>
            </a:fld>
            <a:endParaRPr lang="zh-CN" altLang="en-US"/>
          </a:p>
        </p:txBody>
      </p:sp>
      <p:sp>
        <p:nvSpPr>
          <p:cNvPr id="4" name="页脚占位符 3">
            <a:extLst>
              <a:ext uri="{FF2B5EF4-FFF2-40B4-BE49-F238E27FC236}">
                <a16:creationId xmlns:a16="http://schemas.microsoft.com/office/drawing/2014/main" id="{58E4FCFC-B8BD-4661-8E78-F9CB66459C1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F7DBB12-1C2F-4264-AF39-DF5407BC8196}"/>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87832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9F2080-EDA2-4EBC-B199-2EF9F72403CE}"/>
              </a:ext>
            </a:extLst>
          </p:cNvPr>
          <p:cNvSpPr>
            <a:spLocks noGrp="1"/>
          </p:cNvSpPr>
          <p:nvPr>
            <p:ph type="dt" sz="half" idx="10"/>
          </p:nvPr>
        </p:nvSpPr>
        <p:spPr/>
        <p:txBody>
          <a:bodyPr/>
          <a:lstStyle/>
          <a:p>
            <a:fld id="{D115B7DF-0CC6-944D-9D85-9EEE4731AFB6}" type="datetime1">
              <a:rPr lang="zh-CN" altLang="en-US" smtClean="0"/>
              <a:t>2023/07/30</a:t>
            </a:fld>
            <a:endParaRPr lang="zh-CN" altLang="en-US"/>
          </a:p>
        </p:txBody>
      </p:sp>
      <p:sp>
        <p:nvSpPr>
          <p:cNvPr id="3" name="页脚占位符 2">
            <a:extLst>
              <a:ext uri="{FF2B5EF4-FFF2-40B4-BE49-F238E27FC236}">
                <a16:creationId xmlns:a16="http://schemas.microsoft.com/office/drawing/2014/main" id="{A91B03E7-7CC6-46F9-9B47-E7707009E16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3510BED-A505-43FA-9A46-BA9A1A212273}"/>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1832436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FCCCC8-1BCD-43C5-828E-835C670907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18AAC8-B150-42B8-B724-D420031C7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E00B07-EE8F-441F-B408-D0BFCDB65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ED51A27-467A-4721-82A0-EB9B6AAA736F}"/>
              </a:ext>
            </a:extLst>
          </p:cNvPr>
          <p:cNvSpPr>
            <a:spLocks noGrp="1"/>
          </p:cNvSpPr>
          <p:nvPr>
            <p:ph type="dt" sz="half" idx="10"/>
          </p:nvPr>
        </p:nvSpPr>
        <p:spPr/>
        <p:txBody>
          <a:bodyPr/>
          <a:lstStyle/>
          <a:p>
            <a:fld id="{47B4658A-9FB0-B04A-8B24-B2B0C33A891C}" type="datetime1">
              <a:rPr lang="zh-CN" altLang="en-US" smtClean="0"/>
              <a:t>2023/07/30</a:t>
            </a:fld>
            <a:endParaRPr lang="zh-CN" altLang="en-US"/>
          </a:p>
        </p:txBody>
      </p:sp>
      <p:sp>
        <p:nvSpPr>
          <p:cNvPr id="6" name="页脚占位符 5">
            <a:extLst>
              <a:ext uri="{FF2B5EF4-FFF2-40B4-BE49-F238E27FC236}">
                <a16:creationId xmlns:a16="http://schemas.microsoft.com/office/drawing/2014/main" id="{91C28EDD-EA3F-4A5C-9C0E-BE6F30D3E2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0775384-A3BA-4F4C-91E9-276DCD43F732}"/>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87587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5A10C4-CC4B-C543-AE48-C685E69D19A6}"/>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50C7A5EE-A614-6D4F-B475-E6CD6825516D}"/>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BE6A5B2-93D2-7F40-9008-E500D6762C0C}"/>
              </a:ext>
            </a:extLst>
          </p:cNvPr>
          <p:cNvSpPr>
            <a:spLocks noGrp="1"/>
          </p:cNvSpPr>
          <p:nvPr>
            <p:ph type="dt" sz="half" idx="10"/>
          </p:nvPr>
        </p:nvSpPr>
        <p:spPr/>
        <p:txBody>
          <a:bodyPr/>
          <a:lstStyle/>
          <a:p>
            <a:fld id="{3294520E-9281-AD48-A3E7-84DF08B1C7D9}" type="datetime1">
              <a:rPr kumimoji="1" lang="zh-CN" altLang="en-US" smtClean="0"/>
              <a:t>2023/07/30</a:t>
            </a:fld>
            <a:endParaRPr kumimoji="1" lang="zh-CN" altLang="en-US"/>
          </a:p>
        </p:txBody>
      </p:sp>
      <p:sp>
        <p:nvSpPr>
          <p:cNvPr id="5" name="页脚占位符 4">
            <a:extLst>
              <a:ext uri="{FF2B5EF4-FFF2-40B4-BE49-F238E27FC236}">
                <a16:creationId xmlns:a16="http://schemas.microsoft.com/office/drawing/2014/main" id="{E2D95145-4ACD-B943-9701-6A150DC9820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937F27F-56B5-4F45-AD33-E9CCE1D46303}"/>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2509804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84F56-04B3-4DFB-8E32-E860DAED60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0D767EF-C5B7-499A-B74F-6B1B302D35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2C07619-9E8F-445F-93C1-A5428141B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23CCCA3-59E1-49D9-8EF0-70476900E9D1}"/>
              </a:ext>
            </a:extLst>
          </p:cNvPr>
          <p:cNvSpPr>
            <a:spLocks noGrp="1"/>
          </p:cNvSpPr>
          <p:nvPr>
            <p:ph type="dt" sz="half" idx="10"/>
          </p:nvPr>
        </p:nvSpPr>
        <p:spPr/>
        <p:txBody>
          <a:bodyPr/>
          <a:lstStyle/>
          <a:p>
            <a:fld id="{BA5C987C-3026-5E45-A5F5-DC85BF492FF1}" type="datetime1">
              <a:rPr lang="zh-CN" altLang="en-US" smtClean="0"/>
              <a:t>2023/07/30</a:t>
            </a:fld>
            <a:endParaRPr lang="zh-CN" altLang="en-US"/>
          </a:p>
        </p:txBody>
      </p:sp>
      <p:sp>
        <p:nvSpPr>
          <p:cNvPr id="6" name="页脚占位符 5">
            <a:extLst>
              <a:ext uri="{FF2B5EF4-FFF2-40B4-BE49-F238E27FC236}">
                <a16:creationId xmlns:a16="http://schemas.microsoft.com/office/drawing/2014/main" id="{603F9ABA-9C45-4788-B499-39BFD190A3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77279DD-E3F0-41B0-AF8C-255A86E8EE9A}"/>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1489158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3DAAF8-37F2-4526-B247-FAF360AA5D1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F2F697-7758-4057-BF48-F668CDDE3A1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D5EA1A-F14A-4EDC-B28B-4A4A5D6F0CF5}"/>
              </a:ext>
            </a:extLst>
          </p:cNvPr>
          <p:cNvSpPr>
            <a:spLocks noGrp="1"/>
          </p:cNvSpPr>
          <p:nvPr>
            <p:ph type="dt" sz="half" idx="10"/>
          </p:nvPr>
        </p:nvSpPr>
        <p:spPr/>
        <p:txBody>
          <a:bodyPr/>
          <a:lstStyle/>
          <a:p>
            <a:fld id="{2CC0DB40-D4C5-D94E-824E-2022B655C552}" type="datetime1">
              <a:rPr lang="zh-CN" altLang="en-US" smtClean="0"/>
              <a:t>2023/07/30</a:t>
            </a:fld>
            <a:endParaRPr lang="zh-CN" altLang="en-US"/>
          </a:p>
        </p:txBody>
      </p:sp>
      <p:sp>
        <p:nvSpPr>
          <p:cNvPr id="5" name="页脚占位符 4">
            <a:extLst>
              <a:ext uri="{FF2B5EF4-FFF2-40B4-BE49-F238E27FC236}">
                <a16:creationId xmlns:a16="http://schemas.microsoft.com/office/drawing/2014/main" id="{5D755626-1A05-4D5D-97FC-F67C9D275F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558FC3-5A26-401D-81F1-13F874566CB2}"/>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1761327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B717E5E-AAC4-45AB-AA4E-B5AF56CFB1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4241B73-238C-4042-B43C-8DCDF48B9E0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57F637-E645-4222-A8BF-9246E08AF091}"/>
              </a:ext>
            </a:extLst>
          </p:cNvPr>
          <p:cNvSpPr>
            <a:spLocks noGrp="1"/>
          </p:cNvSpPr>
          <p:nvPr>
            <p:ph type="dt" sz="half" idx="10"/>
          </p:nvPr>
        </p:nvSpPr>
        <p:spPr/>
        <p:txBody>
          <a:bodyPr/>
          <a:lstStyle/>
          <a:p>
            <a:fld id="{1AA8EC83-29FB-294F-BEF4-236DD06457DA}" type="datetime1">
              <a:rPr lang="zh-CN" altLang="en-US" smtClean="0"/>
              <a:t>2023/07/30</a:t>
            </a:fld>
            <a:endParaRPr lang="zh-CN" altLang="en-US"/>
          </a:p>
        </p:txBody>
      </p:sp>
      <p:sp>
        <p:nvSpPr>
          <p:cNvPr id="5" name="页脚占位符 4">
            <a:extLst>
              <a:ext uri="{FF2B5EF4-FFF2-40B4-BE49-F238E27FC236}">
                <a16:creationId xmlns:a16="http://schemas.microsoft.com/office/drawing/2014/main" id="{EDABA6D4-30EE-48C0-96CA-B8CE4F63BE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BBF58B-71E1-4908-A84C-313129229606}"/>
              </a:ext>
            </a:extLst>
          </p:cNvPr>
          <p:cNvSpPr>
            <a:spLocks noGrp="1"/>
          </p:cNvSpPr>
          <p:nvPr>
            <p:ph type="sldNum" sz="quarter" idx="12"/>
          </p:nvPr>
        </p:nvSpPr>
        <p:spPr/>
        <p:txBody>
          <a:bodyPr/>
          <a:lstStyle/>
          <a:p>
            <a:fld id="{080BBEF3-EA10-47A7-94EA-06C977997AE4}" type="slidenum">
              <a:rPr lang="zh-CN" altLang="en-US" smtClean="0"/>
              <a:t>‹#›</a:t>
            </a:fld>
            <a:endParaRPr lang="zh-CN" altLang="en-US"/>
          </a:p>
        </p:txBody>
      </p:sp>
    </p:spTree>
    <p:extLst>
      <p:ext uri="{BB962C8B-B14F-4D97-AF65-F5344CB8AC3E}">
        <p14:creationId xmlns:p14="http://schemas.microsoft.com/office/powerpoint/2010/main" val="238645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8A9B5B-34F6-6942-BED5-90FB016227A2}"/>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A31774C4-EC5C-5E47-9DE4-4015D43915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BA71A502-1F62-F242-A5B0-EAC292EB6C92}"/>
              </a:ext>
            </a:extLst>
          </p:cNvPr>
          <p:cNvSpPr>
            <a:spLocks noGrp="1"/>
          </p:cNvSpPr>
          <p:nvPr>
            <p:ph type="dt" sz="half" idx="10"/>
          </p:nvPr>
        </p:nvSpPr>
        <p:spPr/>
        <p:txBody>
          <a:bodyPr/>
          <a:lstStyle/>
          <a:p>
            <a:fld id="{0AD4276B-28F3-0946-BA68-1424147B92BB}" type="datetime1">
              <a:rPr kumimoji="1" lang="zh-CN" altLang="en-US" smtClean="0"/>
              <a:t>2023/07/30</a:t>
            </a:fld>
            <a:endParaRPr kumimoji="1" lang="zh-CN" altLang="en-US"/>
          </a:p>
        </p:txBody>
      </p:sp>
      <p:sp>
        <p:nvSpPr>
          <p:cNvPr id="5" name="页脚占位符 4">
            <a:extLst>
              <a:ext uri="{FF2B5EF4-FFF2-40B4-BE49-F238E27FC236}">
                <a16:creationId xmlns:a16="http://schemas.microsoft.com/office/drawing/2014/main" id="{E43D77DF-A07D-F54E-BEBD-DDF74826845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9137BEC-87FF-DF4A-A384-7C87B174733D}"/>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25706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DDAE05-4A68-DD4D-BB52-C108C33430A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84AEFD4-4536-114A-ADD5-F64F3F69A437}"/>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AD970D1E-CE6C-3543-8AC2-24D8E927748F}"/>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C72C80F-3311-CF48-8C32-4177C7C339BF}"/>
              </a:ext>
            </a:extLst>
          </p:cNvPr>
          <p:cNvSpPr>
            <a:spLocks noGrp="1"/>
          </p:cNvSpPr>
          <p:nvPr>
            <p:ph type="dt" sz="half" idx="10"/>
          </p:nvPr>
        </p:nvSpPr>
        <p:spPr/>
        <p:txBody>
          <a:bodyPr/>
          <a:lstStyle/>
          <a:p>
            <a:fld id="{66545D0D-C667-4140-8456-4D3BDCDA8E79}" type="datetime1">
              <a:rPr kumimoji="1" lang="zh-CN" altLang="en-US" smtClean="0"/>
              <a:t>2023/07/30</a:t>
            </a:fld>
            <a:endParaRPr kumimoji="1" lang="zh-CN" altLang="en-US"/>
          </a:p>
        </p:txBody>
      </p:sp>
      <p:sp>
        <p:nvSpPr>
          <p:cNvPr id="6" name="页脚占位符 5">
            <a:extLst>
              <a:ext uri="{FF2B5EF4-FFF2-40B4-BE49-F238E27FC236}">
                <a16:creationId xmlns:a16="http://schemas.microsoft.com/office/drawing/2014/main" id="{FB4C16AA-6F04-8C45-A69A-D116926A5F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CA713B9-7A76-BA40-8B92-70388882837D}"/>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143113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1B37A-F5F1-D84F-ABA6-CC490017E975}"/>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E762727-E19C-9B45-98B5-C0A7013D18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ED3C89D0-2772-C445-A531-E6525E340AFD}"/>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5BDB0554-DA28-4842-BFC1-E53104A22C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30D8AE3-9C62-D940-9A33-9CC4E9AD84A8}"/>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B5F93CCA-88DB-8449-97A9-3B26E77CB439}"/>
              </a:ext>
            </a:extLst>
          </p:cNvPr>
          <p:cNvSpPr>
            <a:spLocks noGrp="1"/>
          </p:cNvSpPr>
          <p:nvPr>
            <p:ph type="dt" sz="half" idx="10"/>
          </p:nvPr>
        </p:nvSpPr>
        <p:spPr/>
        <p:txBody>
          <a:bodyPr/>
          <a:lstStyle/>
          <a:p>
            <a:fld id="{AE5B0BB6-ADC2-0A4A-B77D-8F1E9D07A8DD}" type="datetime1">
              <a:rPr kumimoji="1" lang="zh-CN" altLang="en-US" smtClean="0"/>
              <a:t>2023/07/30</a:t>
            </a:fld>
            <a:endParaRPr kumimoji="1" lang="zh-CN" altLang="en-US"/>
          </a:p>
        </p:txBody>
      </p:sp>
      <p:sp>
        <p:nvSpPr>
          <p:cNvPr id="8" name="页脚占位符 7">
            <a:extLst>
              <a:ext uri="{FF2B5EF4-FFF2-40B4-BE49-F238E27FC236}">
                <a16:creationId xmlns:a16="http://schemas.microsoft.com/office/drawing/2014/main" id="{63632304-1EE2-584B-A6FA-75CFF49AD18B}"/>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29AB1BB-5D68-B042-8C7E-0734F88E50A8}"/>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957509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0A8C8-5419-D244-B4A2-F3779BC2FB9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AB215D43-47CF-6D43-98CE-6F6C6B4BD5E2}"/>
              </a:ext>
            </a:extLst>
          </p:cNvPr>
          <p:cNvSpPr>
            <a:spLocks noGrp="1"/>
          </p:cNvSpPr>
          <p:nvPr>
            <p:ph type="dt" sz="half" idx="10"/>
          </p:nvPr>
        </p:nvSpPr>
        <p:spPr/>
        <p:txBody>
          <a:bodyPr/>
          <a:lstStyle/>
          <a:p>
            <a:fld id="{1186D059-C783-2649-81C0-4DE0F2FD009D}" type="datetime1">
              <a:rPr kumimoji="1" lang="zh-CN" altLang="en-US" smtClean="0"/>
              <a:t>2023/07/30</a:t>
            </a:fld>
            <a:endParaRPr kumimoji="1" lang="zh-CN" altLang="en-US"/>
          </a:p>
        </p:txBody>
      </p:sp>
      <p:sp>
        <p:nvSpPr>
          <p:cNvPr id="4" name="页脚占位符 3">
            <a:extLst>
              <a:ext uri="{FF2B5EF4-FFF2-40B4-BE49-F238E27FC236}">
                <a16:creationId xmlns:a16="http://schemas.microsoft.com/office/drawing/2014/main" id="{8FDBB231-A22B-9447-B90D-0F942F472A8D}"/>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D99D3079-898B-914C-9472-C2C42F869F92}"/>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347544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99B95F-9FE1-9642-A124-34181A92BC92}"/>
              </a:ext>
            </a:extLst>
          </p:cNvPr>
          <p:cNvSpPr>
            <a:spLocks noGrp="1"/>
          </p:cNvSpPr>
          <p:nvPr>
            <p:ph type="dt" sz="half" idx="10"/>
          </p:nvPr>
        </p:nvSpPr>
        <p:spPr/>
        <p:txBody>
          <a:bodyPr/>
          <a:lstStyle/>
          <a:p>
            <a:fld id="{4850EA52-C986-3A4A-AECB-6D23F79F974F}" type="datetime1">
              <a:rPr kumimoji="1" lang="zh-CN" altLang="en-US" smtClean="0"/>
              <a:t>2023/07/30</a:t>
            </a:fld>
            <a:endParaRPr kumimoji="1" lang="zh-CN" altLang="en-US"/>
          </a:p>
        </p:txBody>
      </p:sp>
      <p:sp>
        <p:nvSpPr>
          <p:cNvPr id="3" name="页脚占位符 2">
            <a:extLst>
              <a:ext uri="{FF2B5EF4-FFF2-40B4-BE49-F238E27FC236}">
                <a16:creationId xmlns:a16="http://schemas.microsoft.com/office/drawing/2014/main" id="{D7F1F9BB-38C4-EA4A-92C3-81F2F21645DC}"/>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79864703-B4A3-A249-9879-296462000645}"/>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123193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DAB06-F66C-3A4B-8F6F-D63B219411F5}"/>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FFEF11EC-F869-8E46-B912-A59B47B931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78C12D5E-815E-0742-8139-F9B30A435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67144A5A-96E2-B24C-9BF3-EDBB42C70DF7}"/>
              </a:ext>
            </a:extLst>
          </p:cNvPr>
          <p:cNvSpPr>
            <a:spLocks noGrp="1"/>
          </p:cNvSpPr>
          <p:nvPr>
            <p:ph type="dt" sz="half" idx="10"/>
          </p:nvPr>
        </p:nvSpPr>
        <p:spPr/>
        <p:txBody>
          <a:bodyPr/>
          <a:lstStyle/>
          <a:p>
            <a:fld id="{68F88A07-ED2A-5941-B05D-9E06BE608C4F}" type="datetime1">
              <a:rPr kumimoji="1" lang="zh-CN" altLang="en-US" smtClean="0"/>
              <a:t>2023/07/30</a:t>
            </a:fld>
            <a:endParaRPr kumimoji="1" lang="zh-CN" altLang="en-US"/>
          </a:p>
        </p:txBody>
      </p:sp>
      <p:sp>
        <p:nvSpPr>
          <p:cNvPr id="6" name="页脚占位符 5">
            <a:extLst>
              <a:ext uri="{FF2B5EF4-FFF2-40B4-BE49-F238E27FC236}">
                <a16:creationId xmlns:a16="http://schemas.microsoft.com/office/drawing/2014/main" id="{4124B032-8F76-324D-A5DF-DF8E497A397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36A9171A-69B5-0746-82D1-D77030C7907F}"/>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319722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7C8C7-F259-5C4B-8551-D23165ABDC6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5175F3B-1344-8D4C-95B6-326060524B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439CDDDB-F4DE-CD46-A98E-B627B4388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335D62F-0206-6C49-9BEF-1BD478FB8331}"/>
              </a:ext>
            </a:extLst>
          </p:cNvPr>
          <p:cNvSpPr>
            <a:spLocks noGrp="1"/>
          </p:cNvSpPr>
          <p:nvPr>
            <p:ph type="dt" sz="half" idx="10"/>
          </p:nvPr>
        </p:nvSpPr>
        <p:spPr/>
        <p:txBody>
          <a:bodyPr/>
          <a:lstStyle/>
          <a:p>
            <a:fld id="{0B227A40-D595-984C-B917-C90C0F14435B}" type="datetime1">
              <a:rPr kumimoji="1" lang="zh-CN" altLang="en-US" smtClean="0"/>
              <a:t>2023/07/30</a:t>
            </a:fld>
            <a:endParaRPr kumimoji="1" lang="zh-CN" altLang="en-US"/>
          </a:p>
        </p:txBody>
      </p:sp>
      <p:sp>
        <p:nvSpPr>
          <p:cNvPr id="6" name="页脚占位符 5">
            <a:extLst>
              <a:ext uri="{FF2B5EF4-FFF2-40B4-BE49-F238E27FC236}">
                <a16:creationId xmlns:a16="http://schemas.microsoft.com/office/drawing/2014/main" id="{47AA1A75-3257-D74F-9075-1B50A975397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5D86069-A258-9A46-B090-042D4F753F4B}"/>
              </a:ext>
            </a:extLst>
          </p:cNvPr>
          <p:cNvSpPr>
            <a:spLocks noGrp="1"/>
          </p:cNvSpPr>
          <p:nvPr>
            <p:ph type="sldNum" sz="quarter" idx="12"/>
          </p:nvPr>
        </p:nvSpPr>
        <p:spPr/>
        <p:txBody>
          <a:bodyPr/>
          <a:lstStyle/>
          <a:p>
            <a:fld id="{5ED4D1C0-1183-3743-8A20-B46E1F6F3446}" type="slidenum">
              <a:rPr kumimoji="1" lang="zh-CN" altLang="en-US" smtClean="0"/>
              <a:t>‹#›</a:t>
            </a:fld>
            <a:endParaRPr kumimoji="1" lang="zh-CN" altLang="en-US"/>
          </a:p>
        </p:txBody>
      </p:sp>
    </p:spTree>
    <p:extLst>
      <p:ext uri="{BB962C8B-B14F-4D97-AF65-F5344CB8AC3E}">
        <p14:creationId xmlns:p14="http://schemas.microsoft.com/office/powerpoint/2010/main" val="2021346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22A89E8-B27E-9F4B-B3D6-F89F382E9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21D4F08-05A7-4440-8674-799EE0734F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11F048B-65C2-3540-9502-86BA65106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2803C-E7A1-BD45-BE59-E8D8E2DD8222}" type="datetime1">
              <a:rPr kumimoji="1" lang="zh-CN" altLang="en-US" smtClean="0"/>
              <a:t>2023/07/30</a:t>
            </a:fld>
            <a:endParaRPr kumimoji="1" lang="zh-CN" altLang="en-US"/>
          </a:p>
        </p:txBody>
      </p:sp>
      <p:sp>
        <p:nvSpPr>
          <p:cNvPr id="5" name="页脚占位符 4">
            <a:extLst>
              <a:ext uri="{FF2B5EF4-FFF2-40B4-BE49-F238E27FC236}">
                <a16:creationId xmlns:a16="http://schemas.microsoft.com/office/drawing/2014/main" id="{2F0B50C2-1E32-634A-810A-D910889CA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6270D076-9C38-5F43-874A-81259D6F39F0}"/>
              </a:ext>
            </a:extLst>
          </p:cNvPr>
          <p:cNvSpPr>
            <a:spLocks noGrp="1"/>
          </p:cNvSpPr>
          <p:nvPr>
            <p:ph type="sldNum" sz="quarter" idx="4"/>
          </p:nvPr>
        </p:nvSpPr>
        <p:spPr>
          <a:xfrm>
            <a:off x="9292988" y="6369998"/>
            <a:ext cx="27432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5ED4D1C0-1183-3743-8A20-B46E1F6F3446}" type="slidenum">
              <a:rPr kumimoji="1" lang="zh-CN" altLang="en-US" smtClean="0"/>
              <a:pPr/>
              <a:t>‹#›</a:t>
            </a:fld>
            <a:endParaRPr kumimoji="1" lang="zh-CN" altLang="en-US"/>
          </a:p>
        </p:txBody>
      </p:sp>
    </p:spTree>
    <p:extLst>
      <p:ext uri="{BB962C8B-B14F-4D97-AF65-F5344CB8AC3E}">
        <p14:creationId xmlns:p14="http://schemas.microsoft.com/office/powerpoint/2010/main" val="31866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1D85FE-2B64-4822-A8AD-DAE426FE3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584A452-748C-49EA-9FB3-FFABAAE85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B77B-75E3-4796-9492-8525C1305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E8E54-7A6E-2A43-AE4C-923167A0B837}" type="datetime1">
              <a:rPr lang="zh-CN" altLang="en-US" smtClean="0"/>
              <a:t>2023/07/30</a:t>
            </a:fld>
            <a:endParaRPr lang="zh-CN" altLang="en-US"/>
          </a:p>
        </p:txBody>
      </p:sp>
      <p:sp>
        <p:nvSpPr>
          <p:cNvPr id="5" name="页脚占位符 4">
            <a:extLst>
              <a:ext uri="{FF2B5EF4-FFF2-40B4-BE49-F238E27FC236}">
                <a16:creationId xmlns:a16="http://schemas.microsoft.com/office/drawing/2014/main" id="{6A3F7DF3-46F5-4DF0-9B39-30C03B85B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E072644-2039-4CAA-A3EF-860C95A215FB}"/>
              </a:ext>
            </a:extLst>
          </p:cNvPr>
          <p:cNvSpPr>
            <a:spLocks noGrp="1"/>
          </p:cNvSpPr>
          <p:nvPr>
            <p:ph type="sldNum" sz="quarter" idx="4"/>
          </p:nvPr>
        </p:nvSpPr>
        <p:spPr>
          <a:xfrm>
            <a:off x="9309837" y="6356350"/>
            <a:ext cx="27432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080BBEF3-EA10-47A7-94EA-06C977997AE4}" type="slidenum">
              <a:rPr lang="zh-CN" altLang="en-US" smtClean="0"/>
              <a:pPr/>
              <a:t>‹#›</a:t>
            </a:fld>
            <a:endParaRPr lang="zh-CN" altLang="en-US"/>
          </a:p>
        </p:txBody>
      </p:sp>
    </p:spTree>
    <p:extLst>
      <p:ext uri="{BB962C8B-B14F-4D97-AF65-F5344CB8AC3E}">
        <p14:creationId xmlns:p14="http://schemas.microsoft.com/office/powerpoint/2010/main" val="719947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3.xml"/><Relationship Id="rId7" Type="http://schemas.microsoft.com/office/2007/relationships/hdphoto" Target="../media/hdphoto5.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8.xml"/><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chart" Target="../charts/chart5.xml"/><Relationship Id="rId4" Type="http://schemas.openxmlformats.org/officeDocument/2006/relationships/chart" Target="../charts/char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280D675-B1EA-4D58-8603-31AE3F11BB49}"/>
              </a:ext>
            </a:extLst>
          </p:cNvPr>
          <p:cNvSpPr>
            <a:spLocks noGrp="1"/>
          </p:cNvSpPr>
          <p:nvPr>
            <p:ph type="sldNum" sz="quarter" idx="12"/>
          </p:nvPr>
        </p:nvSpPr>
        <p:spPr/>
        <p:txBody>
          <a:bodyPr/>
          <a:lstStyle/>
          <a:p>
            <a:fld id="{5ED4D1C0-1183-3743-8A20-B46E1F6F3446}" type="slidenum">
              <a:rPr kumimoji="1" lang="zh-CN" altLang="en-US" smtClean="0"/>
              <a:t>1</a:t>
            </a:fld>
            <a:endParaRPr kumimoji="1" lang="zh-CN" altLang="en-US"/>
          </a:p>
        </p:txBody>
      </p:sp>
    </p:spTree>
    <p:extLst>
      <p:ext uri="{BB962C8B-B14F-4D97-AF65-F5344CB8AC3E}">
        <p14:creationId xmlns:p14="http://schemas.microsoft.com/office/powerpoint/2010/main" val="258631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eed output image]">
            <a:extLst>
              <a:ext uri="{FF2B5EF4-FFF2-40B4-BE49-F238E27FC236}">
                <a16:creationId xmlns:a16="http://schemas.microsoft.com/office/drawing/2014/main" id="{07A9BBBD-F21C-2542-BF42-116A3A8358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6175" y="1264691"/>
            <a:ext cx="5942776" cy="5009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ools &amp;amp; Home Improvement Motion Detectors TF-Luna LiDAR Module Range Finder  Sensor Single-Point Micro Ranging Module for Arduino Pixhawk 5V UART IIC  Interface agreena.com">
            <a:extLst>
              <a:ext uri="{FF2B5EF4-FFF2-40B4-BE49-F238E27FC236}">
                <a16:creationId xmlns:a16="http://schemas.microsoft.com/office/drawing/2014/main" id="{AA027458-1508-F641-B131-3AF0B3DB922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750" r="94125">
                        <a14:foregroundMark x1="8750" y1="41750" x2="9000" y2="40875"/>
                        <a14:foregroundMark x1="90625" y1="43000" x2="94125" y2="46875"/>
                      </a14:backgroundRemoval>
                    </a14:imgEffect>
                  </a14:imgLayer>
                </a14:imgProps>
              </a:ext>
              <a:ext uri="{28A0092B-C50C-407E-A947-70E740481C1C}">
                <a14:useLocalDpi xmlns:a14="http://schemas.microsoft.com/office/drawing/2010/main" val="0"/>
              </a:ext>
            </a:extLst>
          </a:blip>
          <a:srcRect/>
          <a:stretch>
            <a:fillRect/>
          </a:stretch>
        </p:blipFill>
        <p:spPr bwMode="auto">
          <a:xfrm>
            <a:off x="1138703" y="1892300"/>
            <a:ext cx="3073400" cy="307340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2903F82A-6732-8B4B-A85C-D9DCDF629E36}"/>
              </a:ext>
            </a:extLst>
          </p:cNvPr>
          <p:cNvSpPr txBox="1"/>
          <p:nvPr/>
        </p:nvSpPr>
        <p:spPr>
          <a:xfrm>
            <a:off x="843049" y="4648977"/>
            <a:ext cx="33794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err="1">
                <a:ln>
                  <a:noFill/>
                </a:ln>
                <a:solidFill>
                  <a:prstClr val="white"/>
                </a:solidFill>
                <a:effectLst/>
                <a:uLnTx/>
                <a:uFillTx/>
                <a:latin typeface="Calibri" panose="020F0502020204030204"/>
                <a:ea typeface="微软雅黑"/>
                <a:cs typeface="+mn-cs"/>
              </a:rPr>
              <a:t>ToF</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Sensor</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文本框 6">
            <a:extLst>
              <a:ext uri="{FF2B5EF4-FFF2-40B4-BE49-F238E27FC236}">
                <a16:creationId xmlns:a16="http://schemas.microsoft.com/office/drawing/2014/main" id="{D2FBB626-78F4-D44D-8795-7D21E82AA71C}"/>
              </a:ext>
            </a:extLst>
          </p:cNvPr>
          <p:cNvSpPr txBox="1"/>
          <p:nvPr/>
        </p:nvSpPr>
        <p:spPr>
          <a:xfrm>
            <a:off x="0" y="156695"/>
            <a:ext cx="594277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Collecting</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lang="en-US" altLang="zh-CN" sz="6600" noProof="0">
                <a:solidFill>
                  <a:prstClr val="white"/>
                </a:solidFill>
                <a:latin typeface="Calibri" panose="020F0502020204030204" pitchFamily="34" charset="0"/>
                <a:ea typeface="宋体" panose="02010600030101010101" pitchFamily="2" charset="-122"/>
              </a:rPr>
              <a:t>D</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ata</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8" name="灯片编号占位符 7">
            <a:extLst>
              <a:ext uri="{FF2B5EF4-FFF2-40B4-BE49-F238E27FC236}">
                <a16:creationId xmlns:a16="http://schemas.microsoft.com/office/drawing/2014/main" id="{7FB8AD8A-0CE9-3746-8DE2-9FF54D6CB0DE}"/>
              </a:ext>
            </a:extLst>
          </p:cNvPr>
          <p:cNvSpPr>
            <a:spLocks noGrp="1"/>
          </p:cNvSpPr>
          <p:nvPr>
            <p:ph type="sldNum" sz="quarter" idx="12"/>
          </p:nvPr>
        </p:nvSpPr>
        <p:spPr/>
        <p:txBody>
          <a:bodyPr/>
          <a:lstStyle/>
          <a:p>
            <a:fld id="{080BBEF3-EA10-47A7-94EA-06C977997AE4}" type="slidenum">
              <a:rPr lang="zh-CN" altLang="en-US" smtClean="0"/>
              <a:t>10</a:t>
            </a:fld>
            <a:endParaRPr lang="zh-CN" altLang="en-US"/>
          </a:p>
        </p:txBody>
      </p:sp>
    </p:spTree>
    <p:extLst>
      <p:ext uri="{BB962C8B-B14F-4D97-AF65-F5344CB8AC3E}">
        <p14:creationId xmlns:p14="http://schemas.microsoft.com/office/powerpoint/2010/main" val="1079135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F0E55DF-7938-D247-C466-880C640327B0}"/>
              </a:ext>
            </a:extLst>
          </p:cNvPr>
          <p:cNvSpPr>
            <a:spLocks noGrp="1"/>
          </p:cNvSpPr>
          <p:nvPr>
            <p:ph type="sldNum" sz="quarter" idx="12"/>
          </p:nvPr>
        </p:nvSpPr>
        <p:spPr/>
        <p:txBody>
          <a:bodyPr/>
          <a:lstStyle/>
          <a:p>
            <a:fld id="{080BBEF3-EA10-47A7-94EA-06C977997AE4}" type="slidenum">
              <a:rPr lang="zh-CN" altLang="en-US" smtClean="0"/>
              <a:t>11</a:t>
            </a:fld>
            <a:endParaRPr lang="zh-CN" altLang="en-US"/>
          </a:p>
        </p:txBody>
      </p:sp>
      <p:pic>
        <p:nvPicPr>
          <p:cNvPr id="5" name="演示3">
            <a:hlinkClick r:id="" action="ppaction://media"/>
            <a:extLst>
              <a:ext uri="{FF2B5EF4-FFF2-40B4-BE49-F238E27FC236}">
                <a16:creationId xmlns:a16="http://schemas.microsoft.com/office/drawing/2014/main" id="{ED025BA3-557C-6AEA-B6B2-C66CF287D6C5}"/>
              </a:ext>
            </a:extLst>
          </p:cNvPr>
          <p:cNvPicPr>
            <a:picLocks noChangeAspect="1"/>
          </p:cNvPicPr>
          <p:nvPr>
            <a:videoFile r:link="rId1"/>
            <p:extLst>
              <p:ext uri="{DAA4B4D4-6D71-4841-9C94-3DE7FCFB9230}">
                <p14:media xmlns:p14="http://schemas.microsoft.com/office/powerpoint/2010/main" r:embed="rId2">
                  <p14:trim end="16294"/>
                </p14:media>
              </p:ext>
            </p:extLst>
          </p:nvPr>
        </p:nvPicPr>
        <p:blipFill>
          <a:blip r:embed="rId4"/>
          <a:stretch>
            <a:fillRect/>
          </a:stretch>
        </p:blipFill>
        <p:spPr>
          <a:xfrm>
            <a:off x="0" y="75623"/>
            <a:ext cx="12192000" cy="6280727"/>
          </a:xfrm>
          <a:prstGeom prst="rect">
            <a:avLst/>
          </a:prstGeom>
        </p:spPr>
      </p:pic>
    </p:spTree>
    <p:extLst>
      <p:ext uri="{BB962C8B-B14F-4D97-AF65-F5344CB8AC3E}">
        <p14:creationId xmlns:p14="http://schemas.microsoft.com/office/powerpoint/2010/main" val="319968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2FBB626-78F4-D44D-8795-7D21E82AA71C}"/>
              </a:ext>
            </a:extLst>
          </p:cNvPr>
          <p:cNvSpPr txBox="1"/>
          <p:nvPr/>
        </p:nvSpPr>
        <p:spPr>
          <a:xfrm>
            <a:off x="0" y="156695"/>
            <a:ext cx="461175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Core</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Board</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pic>
        <p:nvPicPr>
          <p:cNvPr id="22" name="图片 21" descr="黑色的照相机&#10;&#10;描述已自动生成">
            <a:extLst>
              <a:ext uri="{FF2B5EF4-FFF2-40B4-BE49-F238E27FC236}">
                <a16:creationId xmlns:a16="http://schemas.microsoft.com/office/drawing/2014/main" id="{FBD34C14-C58B-3349-90A1-0CE1FD126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9506" y="1264691"/>
            <a:ext cx="4611755" cy="3709321"/>
          </a:xfrm>
          <a:prstGeom prst="rect">
            <a:avLst/>
          </a:prstGeom>
        </p:spPr>
      </p:pic>
      <p:sp>
        <p:nvSpPr>
          <p:cNvPr id="28" name="文本框 27">
            <a:extLst>
              <a:ext uri="{FF2B5EF4-FFF2-40B4-BE49-F238E27FC236}">
                <a16:creationId xmlns:a16="http://schemas.microsoft.com/office/drawing/2014/main" id="{885E28D4-1E4C-0C40-BBD2-F542D7C2435C}"/>
              </a:ext>
            </a:extLst>
          </p:cNvPr>
          <p:cNvSpPr txBox="1"/>
          <p:nvPr/>
        </p:nvSpPr>
        <p:spPr>
          <a:xfrm>
            <a:off x="1465903" y="5314173"/>
            <a:ext cx="33794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Core</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Board</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v1</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4" name="图片 3" descr="电子零件&#10;&#10;描述已自动生成">
            <a:extLst>
              <a:ext uri="{FF2B5EF4-FFF2-40B4-BE49-F238E27FC236}">
                <a16:creationId xmlns:a16="http://schemas.microsoft.com/office/drawing/2014/main" id="{4A9A70DC-3C9D-184C-B8AE-52A5127AAFC3}"/>
              </a:ext>
            </a:extLst>
          </p:cNvPr>
          <p:cNvPicPr>
            <a:picLocks noChangeAspect="1"/>
          </p:cNvPicPr>
          <p:nvPr/>
        </p:nvPicPr>
        <p:blipFill>
          <a:blip r:embed="rId4"/>
          <a:stretch>
            <a:fillRect/>
          </a:stretch>
        </p:blipFill>
        <p:spPr>
          <a:xfrm>
            <a:off x="6453810" y="1578794"/>
            <a:ext cx="5085372" cy="3552473"/>
          </a:xfrm>
          <a:prstGeom prst="rect">
            <a:avLst/>
          </a:prstGeom>
        </p:spPr>
      </p:pic>
      <p:sp>
        <p:nvSpPr>
          <p:cNvPr id="29" name="文本框 28">
            <a:extLst>
              <a:ext uri="{FF2B5EF4-FFF2-40B4-BE49-F238E27FC236}">
                <a16:creationId xmlns:a16="http://schemas.microsoft.com/office/drawing/2014/main" id="{980FC724-2330-7541-AE5B-5F0F5E8E49C6}"/>
              </a:ext>
            </a:extLst>
          </p:cNvPr>
          <p:cNvSpPr txBox="1"/>
          <p:nvPr/>
        </p:nvSpPr>
        <p:spPr>
          <a:xfrm>
            <a:off x="7306771" y="5314172"/>
            <a:ext cx="33794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Core</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Board</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v2</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0" name="灯片编号占位符 9">
            <a:extLst>
              <a:ext uri="{FF2B5EF4-FFF2-40B4-BE49-F238E27FC236}">
                <a16:creationId xmlns:a16="http://schemas.microsoft.com/office/drawing/2014/main" id="{7105797F-97BD-6E4D-91F2-FEABD720E984}"/>
              </a:ext>
            </a:extLst>
          </p:cNvPr>
          <p:cNvSpPr>
            <a:spLocks noGrp="1"/>
          </p:cNvSpPr>
          <p:nvPr>
            <p:ph type="sldNum" sz="quarter" idx="12"/>
          </p:nvPr>
        </p:nvSpPr>
        <p:spPr/>
        <p:txBody>
          <a:bodyPr/>
          <a:lstStyle/>
          <a:p>
            <a:fld id="{080BBEF3-EA10-47A7-94EA-06C977997AE4}" type="slidenum">
              <a:rPr lang="zh-CN" altLang="en-US" smtClean="0"/>
              <a:t>12</a:t>
            </a:fld>
            <a:endParaRPr lang="zh-CN" altLang="en-US"/>
          </a:p>
        </p:txBody>
      </p:sp>
    </p:spTree>
    <p:extLst>
      <p:ext uri="{BB962C8B-B14F-4D97-AF65-F5344CB8AC3E}">
        <p14:creationId xmlns:p14="http://schemas.microsoft.com/office/powerpoint/2010/main" val="273819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2FBB626-78F4-D44D-8795-7D21E82AA71C}"/>
              </a:ext>
            </a:extLst>
          </p:cNvPr>
          <p:cNvSpPr txBox="1"/>
          <p:nvPr/>
        </p:nvSpPr>
        <p:spPr>
          <a:xfrm>
            <a:off x="0" y="156695"/>
            <a:ext cx="461175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Core</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Board</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29" name="文本框 28">
            <a:extLst>
              <a:ext uri="{FF2B5EF4-FFF2-40B4-BE49-F238E27FC236}">
                <a16:creationId xmlns:a16="http://schemas.microsoft.com/office/drawing/2014/main" id="{980FC724-2330-7541-AE5B-5F0F5E8E49C6}"/>
              </a:ext>
            </a:extLst>
          </p:cNvPr>
          <p:cNvSpPr txBox="1"/>
          <p:nvPr/>
        </p:nvSpPr>
        <p:spPr>
          <a:xfrm>
            <a:off x="4406275" y="5263923"/>
            <a:ext cx="33794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Core</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Board</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v3</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0" name="灯片编号占位符 9">
            <a:extLst>
              <a:ext uri="{FF2B5EF4-FFF2-40B4-BE49-F238E27FC236}">
                <a16:creationId xmlns:a16="http://schemas.microsoft.com/office/drawing/2014/main" id="{7105797F-97BD-6E4D-91F2-FEABD720E984}"/>
              </a:ext>
            </a:extLst>
          </p:cNvPr>
          <p:cNvSpPr>
            <a:spLocks noGrp="1"/>
          </p:cNvSpPr>
          <p:nvPr>
            <p:ph type="sldNum" sz="quarter" idx="12"/>
          </p:nvPr>
        </p:nvSpPr>
        <p:spPr/>
        <p:txBody>
          <a:bodyPr/>
          <a:lstStyle/>
          <a:p>
            <a:fld id="{080BBEF3-EA10-47A7-94EA-06C977997AE4}" type="slidenum">
              <a:rPr lang="zh-CN" altLang="en-US" smtClean="0"/>
              <a:t>13</a:t>
            </a:fld>
            <a:endParaRPr lang="zh-CN" altLang="en-US"/>
          </a:p>
        </p:txBody>
      </p:sp>
      <p:pic>
        <p:nvPicPr>
          <p:cNvPr id="3" name="图片 2" descr="图形用户界面, 应用程序&#10;&#10;描述已自动生成">
            <a:extLst>
              <a:ext uri="{FF2B5EF4-FFF2-40B4-BE49-F238E27FC236}">
                <a16:creationId xmlns:a16="http://schemas.microsoft.com/office/drawing/2014/main" id="{8ABF5AF2-3C69-12E1-8AC7-417ECF56D4BD}"/>
              </a:ext>
            </a:extLst>
          </p:cNvPr>
          <p:cNvPicPr>
            <a:picLocks noChangeAspect="1"/>
          </p:cNvPicPr>
          <p:nvPr/>
        </p:nvPicPr>
        <p:blipFill>
          <a:blip r:embed="rId3"/>
          <a:stretch>
            <a:fillRect/>
          </a:stretch>
        </p:blipFill>
        <p:spPr>
          <a:xfrm>
            <a:off x="3847023" y="1291292"/>
            <a:ext cx="4497953" cy="3972631"/>
          </a:xfrm>
          <a:prstGeom prst="rect">
            <a:avLst/>
          </a:prstGeom>
        </p:spPr>
      </p:pic>
    </p:spTree>
    <p:extLst>
      <p:ext uri="{BB962C8B-B14F-4D97-AF65-F5344CB8AC3E}">
        <p14:creationId xmlns:p14="http://schemas.microsoft.com/office/powerpoint/2010/main" val="3964216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形用户界面, 应用程序&#10;&#10;描述已自动生成">
            <a:extLst>
              <a:ext uri="{FF2B5EF4-FFF2-40B4-BE49-F238E27FC236}">
                <a16:creationId xmlns:a16="http://schemas.microsoft.com/office/drawing/2014/main" id="{FF4EC14E-C5C5-E863-5BE8-3704EA690D12}"/>
              </a:ext>
            </a:extLst>
          </p:cNvPr>
          <p:cNvPicPr>
            <a:picLocks noChangeAspect="1"/>
          </p:cNvPicPr>
          <p:nvPr/>
        </p:nvPicPr>
        <p:blipFill>
          <a:blip r:embed="rId3"/>
          <a:stretch>
            <a:fillRect/>
          </a:stretch>
        </p:blipFill>
        <p:spPr>
          <a:xfrm>
            <a:off x="2344508" y="-4264896"/>
            <a:ext cx="8815196" cy="7785657"/>
          </a:xfrm>
          <a:prstGeom prst="rect">
            <a:avLst/>
          </a:prstGeom>
        </p:spPr>
      </p:pic>
      <p:sp>
        <p:nvSpPr>
          <p:cNvPr id="7" name="文本框 6">
            <a:extLst>
              <a:ext uri="{FF2B5EF4-FFF2-40B4-BE49-F238E27FC236}">
                <a16:creationId xmlns:a16="http://schemas.microsoft.com/office/drawing/2014/main" id="{D2FBB626-78F4-D44D-8795-7D21E82AA71C}"/>
              </a:ext>
            </a:extLst>
          </p:cNvPr>
          <p:cNvSpPr txBox="1"/>
          <p:nvPr/>
        </p:nvSpPr>
        <p:spPr>
          <a:xfrm>
            <a:off x="0" y="156695"/>
            <a:ext cx="461175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Core</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Board</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17" name="文本框 16">
            <a:extLst>
              <a:ext uri="{FF2B5EF4-FFF2-40B4-BE49-F238E27FC236}">
                <a16:creationId xmlns:a16="http://schemas.microsoft.com/office/drawing/2014/main" id="{E69A276B-F829-1646-8A0D-6BC2D4477E62}"/>
              </a:ext>
            </a:extLst>
          </p:cNvPr>
          <p:cNvSpPr txBox="1"/>
          <p:nvPr/>
        </p:nvSpPr>
        <p:spPr>
          <a:xfrm>
            <a:off x="7677832" y="3226979"/>
            <a:ext cx="33794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Core</a:t>
            </a:r>
            <a:r>
              <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Board</a:t>
            </a:r>
            <a:r>
              <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v3</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aphicFrame>
        <p:nvGraphicFramePr>
          <p:cNvPr id="6" name="表格 7">
            <a:extLst>
              <a:ext uri="{FF2B5EF4-FFF2-40B4-BE49-F238E27FC236}">
                <a16:creationId xmlns:a16="http://schemas.microsoft.com/office/drawing/2014/main" id="{31C4E6AD-7862-FB4D-9337-EC3279541959}"/>
              </a:ext>
            </a:extLst>
          </p:cNvPr>
          <p:cNvGraphicFramePr>
            <a:graphicFrameLocks noGrp="1"/>
          </p:cNvGraphicFramePr>
          <p:nvPr>
            <p:extLst>
              <p:ext uri="{D42A27DB-BD31-4B8C-83A1-F6EECF244321}">
                <p14:modId xmlns:p14="http://schemas.microsoft.com/office/powerpoint/2010/main" val="3835509073"/>
              </p:ext>
            </p:extLst>
          </p:nvPr>
        </p:nvGraphicFramePr>
        <p:xfrm>
          <a:off x="7176299" y="3829878"/>
          <a:ext cx="4750658" cy="2582480"/>
        </p:xfrm>
        <a:graphic>
          <a:graphicData uri="http://schemas.openxmlformats.org/drawingml/2006/table">
            <a:tbl>
              <a:tblPr bandRow="1">
                <a:tableStyleId>{073A0DAA-6AF3-43AB-8588-CEC1D06C72B9}</a:tableStyleId>
              </a:tblPr>
              <a:tblGrid>
                <a:gridCol w="1941190">
                  <a:extLst>
                    <a:ext uri="{9D8B030D-6E8A-4147-A177-3AD203B41FA5}">
                      <a16:colId xmlns:a16="http://schemas.microsoft.com/office/drawing/2014/main" val="1231856555"/>
                    </a:ext>
                  </a:extLst>
                </a:gridCol>
                <a:gridCol w="2809468">
                  <a:extLst>
                    <a:ext uri="{9D8B030D-6E8A-4147-A177-3AD203B41FA5}">
                      <a16:colId xmlns:a16="http://schemas.microsoft.com/office/drawing/2014/main" val="4055971897"/>
                    </a:ext>
                  </a:extLst>
                </a:gridCol>
              </a:tblGrid>
              <a:tr h="645620">
                <a:tc>
                  <a:txBody>
                    <a:bodyPr/>
                    <a:lstStyle/>
                    <a:p>
                      <a:pPr algn="ctr"/>
                      <a:r>
                        <a:rPr lang="en-US" altLang="zh-CN" sz="3200">
                          <a:solidFill>
                            <a:schemeClr val="bg1"/>
                          </a:solidFill>
                        </a:rPr>
                        <a:t>CPU Freq.</a:t>
                      </a:r>
                      <a:endParaRPr lang="zh-CN" altLang="en-US" sz="3200">
                        <a:solidFill>
                          <a:schemeClr val="bg1"/>
                        </a:solidFill>
                      </a:endParaRPr>
                    </a:p>
                  </a:txBody>
                  <a:tcPr anchor="ctr">
                    <a:noFill/>
                  </a:tcPr>
                </a:tc>
                <a:tc>
                  <a:txBody>
                    <a:bodyPr/>
                    <a:lstStyle/>
                    <a:p>
                      <a:pPr algn="ctr"/>
                      <a:r>
                        <a:rPr lang="en-US" altLang="zh-CN" sz="3200">
                          <a:solidFill>
                            <a:schemeClr val="bg1"/>
                          </a:solidFill>
                        </a:rPr>
                        <a:t>20/160MHz</a:t>
                      </a:r>
                      <a:endParaRPr lang="zh-CN" altLang="en-US" sz="3200">
                        <a:solidFill>
                          <a:schemeClr val="bg1"/>
                        </a:solidFill>
                      </a:endParaRPr>
                    </a:p>
                  </a:txBody>
                  <a:tcPr anchor="ctr">
                    <a:noFill/>
                  </a:tcPr>
                </a:tc>
                <a:extLst>
                  <a:ext uri="{0D108BD9-81ED-4DB2-BD59-A6C34878D82A}">
                    <a16:rowId xmlns:a16="http://schemas.microsoft.com/office/drawing/2014/main" val="3049786341"/>
                  </a:ext>
                </a:extLst>
              </a:tr>
              <a:tr h="645620">
                <a:tc>
                  <a:txBody>
                    <a:bodyPr/>
                    <a:lstStyle/>
                    <a:p>
                      <a:pPr algn="ctr"/>
                      <a:r>
                        <a:rPr lang="en-US" altLang="zh-CN" sz="3200">
                          <a:solidFill>
                            <a:schemeClr val="bg1"/>
                          </a:solidFill>
                        </a:rPr>
                        <a:t>RF</a:t>
                      </a:r>
                      <a:endParaRPr lang="zh-CN" altLang="en-US" sz="3200">
                        <a:solidFill>
                          <a:schemeClr val="bg1"/>
                        </a:solidFill>
                      </a:endParaRPr>
                    </a:p>
                  </a:txBody>
                  <a:tcPr anchor="ctr">
                    <a:noFill/>
                  </a:tcPr>
                </a:tc>
                <a:tc>
                  <a:txBody>
                    <a:bodyPr/>
                    <a:lstStyle/>
                    <a:p>
                      <a:pPr algn="ctr"/>
                      <a:r>
                        <a:rPr lang="en-US" altLang="zh-CN" sz="3200">
                          <a:solidFill>
                            <a:schemeClr val="bg1"/>
                          </a:solidFill>
                        </a:rPr>
                        <a:t>2.4G(Wi-Fi/BLE)</a:t>
                      </a:r>
                      <a:endParaRPr lang="zh-CN" altLang="en-US" sz="3200">
                        <a:solidFill>
                          <a:schemeClr val="bg1"/>
                        </a:solidFill>
                      </a:endParaRPr>
                    </a:p>
                  </a:txBody>
                  <a:tcPr anchor="ctr">
                    <a:noFill/>
                  </a:tcPr>
                </a:tc>
                <a:extLst>
                  <a:ext uri="{0D108BD9-81ED-4DB2-BD59-A6C34878D82A}">
                    <a16:rowId xmlns:a16="http://schemas.microsoft.com/office/drawing/2014/main" val="2545993645"/>
                  </a:ext>
                </a:extLst>
              </a:tr>
              <a:tr h="645620">
                <a:tc>
                  <a:txBody>
                    <a:bodyPr/>
                    <a:lstStyle/>
                    <a:p>
                      <a:pPr algn="ctr"/>
                      <a:r>
                        <a:rPr lang="en-US" altLang="zh-CN" sz="3200">
                          <a:solidFill>
                            <a:schemeClr val="bg1"/>
                          </a:solidFill>
                        </a:rPr>
                        <a:t>Typ.</a:t>
                      </a:r>
                      <a:r>
                        <a:rPr lang="zh-CN" altLang="en-US" sz="3200">
                          <a:solidFill>
                            <a:schemeClr val="bg1"/>
                          </a:solidFill>
                        </a:rPr>
                        <a:t> </a:t>
                      </a:r>
                      <a:r>
                        <a:rPr lang="en-US" altLang="zh-CN" sz="3200">
                          <a:solidFill>
                            <a:schemeClr val="bg1"/>
                          </a:solidFill>
                        </a:rPr>
                        <a:t>I</a:t>
                      </a:r>
                      <a:r>
                        <a:rPr lang="en-US" altLang="zh-CN" sz="3200" baseline="-25000">
                          <a:solidFill>
                            <a:schemeClr val="bg1"/>
                          </a:solidFill>
                        </a:rPr>
                        <a:t>W</a:t>
                      </a:r>
                      <a:endParaRPr lang="zh-CN" altLang="en-US" sz="3200" baseline="-25000">
                        <a:solidFill>
                          <a:schemeClr val="bg1"/>
                        </a:solidFill>
                      </a:endParaRPr>
                    </a:p>
                  </a:txBody>
                  <a:tcPr anchor="ctr">
                    <a:noFill/>
                  </a:tcPr>
                </a:tc>
                <a:tc>
                  <a:txBody>
                    <a:bodyPr/>
                    <a:lstStyle/>
                    <a:p>
                      <a:pPr algn="ctr"/>
                      <a:r>
                        <a:rPr lang="en-US" altLang="zh-CN" sz="3200">
                          <a:solidFill>
                            <a:schemeClr val="bg1"/>
                          </a:solidFill>
                        </a:rPr>
                        <a:t>200uA</a:t>
                      </a:r>
                      <a:endParaRPr lang="zh-CN" altLang="en-US" sz="3200">
                        <a:solidFill>
                          <a:schemeClr val="bg1"/>
                        </a:solidFill>
                      </a:endParaRPr>
                    </a:p>
                  </a:txBody>
                  <a:tcPr anchor="ctr">
                    <a:noFill/>
                  </a:tcPr>
                </a:tc>
                <a:extLst>
                  <a:ext uri="{0D108BD9-81ED-4DB2-BD59-A6C34878D82A}">
                    <a16:rowId xmlns:a16="http://schemas.microsoft.com/office/drawing/2014/main" val="3797388295"/>
                  </a:ext>
                </a:extLst>
              </a:tr>
              <a:tr h="645620">
                <a:tc>
                  <a:txBody>
                    <a:bodyPr/>
                    <a:lstStyle/>
                    <a:p>
                      <a:pPr algn="ctr"/>
                      <a:r>
                        <a:rPr lang="en-US" altLang="zh-CN" sz="3200">
                          <a:solidFill>
                            <a:schemeClr val="bg1"/>
                          </a:solidFill>
                        </a:rPr>
                        <a:t>Cost</a:t>
                      </a:r>
                      <a:endParaRPr lang="zh-CN" altLang="en-US" sz="3200">
                        <a:solidFill>
                          <a:schemeClr val="bg1"/>
                        </a:solidFill>
                      </a:endParaRPr>
                    </a:p>
                  </a:txBody>
                  <a:tcPr anchor="ctr">
                    <a:noFill/>
                  </a:tcPr>
                </a:tc>
                <a:tc>
                  <a:txBody>
                    <a:bodyPr/>
                    <a:lstStyle/>
                    <a:p>
                      <a:pPr algn="ctr"/>
                      <a:r>
                        <a:rPr lang="zh-CN" altLang="en-US" sz="3200">
                          <a:solidFill>
                            <a:schemeClr val="bg1"/>
                          </a:solidFill>
                        </a:rPr>
                        <a:t>￥</a:t>
                      </a:r>
                      <a:r>
                        <a:rPr lang="en-US" altLang="zh-CN" sz="3200">
                          <a:solidFill>
                            <a:schemeClr val="bg1"/>
                          </a:solidFill>
                        </a:rPr>
                        <a:t>72</a:t>
                      </a:r>
                      <a:endParaRPr lang="zh-CN" altLang="en-US" sz="3200">
                        <a:solidFill>
                          <a:schemeClr val="bg1"/>
                        </a:solidFill>
                      </a:endParaRPr>
                    </a:p>
                  </a:txBody>
                  <a:tcPr anchor="ctr">
                    <a:noFill/>
                  </a:tcPr>
                </a:tc>
                <a:extLst>
                  <a:ext uri="{0D108BD9-81ED-4DB2-BD59-A6C34878D82A}">
                    <a16:rowId xmlns:a16="http://schemas.microsoft.com/office/drawing/2014/main" val="3385115805"/>
                  </a:ext>
                </a:extLst>
              </a:tr>
            </a:tbl>
          </a:graphicData>
        </a:graphic>
      </p:graphicFrame>
      <p:sp>
        <p:nvSpPr>
          <p:cNvPr id="9" name="灯片编号占位符 8">
            <a:extLst>
              <a:ext uri="{FF2B5EF4-FFF2-40B4-BE49-F238E27FC236}">
                <a16:creationId xmlns:a16="http://schemas.microsoft.com/office/drawing/2014/main" id="{D944440A-81CE-CC40-849F-42D444C68337}"/>
              </a:ext>
            </a:extLst>
          </p:cNvPr>
          <p:cNvSpPr>
            <a:spLocks noGrp="1"/>
          </p:cNvSpPr>
          <p:nvPr>
            <p:ph type="sldNum" sz="quarter" idx="12"/>
          </p:nvPr>
        </p:nvSpPr>
        <p:spPr/>
        <p:txBody>
          <a:bodyPr/>
          <a:lstStyle/>
          <a:p>
            <a:fld id="{080BBEF3-EA10-47A7-94EA-06C977997AE4}" type="slidenum">
              <a:rPr lang="zh-CN" altLang="en-US" smtClean="0"/>
              <a:t>14</a:t>
            </a:fld>
            <a:endParaRPr lang="zh-CN" altLang="en-US"/>
          </a:p>
        </p:txBody>
      </p:sp>
      <p:pic>
        <p:nvPicPr>
          <p:cNvPr id="2" name="图片 1">
            <a:extLst>
              <a:ext uri="{FF2B5EF4-FFF2-40B4-BE49-F238E27FC236}">
                <a16:creationId xmlns:a16="http://schemas.microsoft.com/office/drawing/2014/main" id="{35602447-6857-FBE6-6DB3-5006CA2B97E5}"/>
              </a:ext>
            </a:extLst>
          </p:cNvPr>
          <p:cNvPicPr>
            <a:picLocks noChangeAspect="1"/>
          </p:cNvPicPr>
          <p:nvPr/>
        </p:nvPicPr>
        <p:blipFill>
          <a:blip r:embed="rId4"/>
          <a:stretch>
            <a:fillRect/>
          </a:stretch>
        </p:blipFill>
        <p:spPr>
          <a:xfrm>
            <a:off x="417934" y="1264691"/>
            <a:ext cx="5909979" cy="5303608"/>
          </a:xfrm>
          <a:prstGeom prst="rect">
            <a:avLst/>
          </a:prstGeom>
        </p:spPr>
      </p:pic>
    </p:spTree>
    <p:extLst>
      <p:ext uri="{BB962C8B-B14F-4D97-AF65-F5344CB8AC3E}">
        <p14:creationId xmlns:p14="http://schemas.microsoft.com/office/powerpoint/2010/main" val="146654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2FBB626-78F4-D44D-8795-7D21E82AA71C}"/>
              </a:ext>
            </a:extLst>
          </p:cNvPr>
          <p:cNvSpPr txBox="1"/>
          <p:nvPr/>
        </p:nvSpPr>
        <p:spPr>
          <a:xfrm>
            <a:off x="318055" y="156695"/>
            <a:ext cx="5618920" cy="110799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Battery</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Module</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17" name="文本框 16">
            <a:extLst>
              <a:ext uri="{FF2B5EF4-FFF2-40B4-BE49-F238E27FC236}">
                <a16:creationId xmlns:a16="http://schemas.microsoft.com/office/drawing/2014/main" id="{E69A276B-F829-1646-8A0D-6BC2D4477E62}"/>
              </a:ext>
            </a:extLst>
          </p:cNvPr>
          <p:cNvSpPr txBox="1"/>
          <p:nvPr/>
        </p:nvSpPr>
        <p:spPr>
          <a:xfrm>
            <a:off x="8021522" y="3563266"/>
            <a:ext cx="33794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Battery</a:t>
            </a:r>
            <a:r>
              <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Module</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4" name="图片 3">
            <a:extLst>
              <a:ext uri="{FF2B5EF4-FFF2-40B4-BE49-F238E27FC236}">
                <a16:creationId xmlns:a16="http://schemas.microsoft.com/office/drawing/2014/main" id="{0572CA1F-ECCA-E943-B4CB-D4551E6B66A0}"/>
              </a:ext>
            </a:extLst>
          </p:cNvPr>
          <p:cNvPicPr>
            <a:picLocks noChangeAspect="1"/>
          </p:cNvPicPr>
          <p:nvPr/>
        </p:nvPicPr>
        <p:blipFill>
          <a:blip r:embed="rId3"/>
          <a:stretch>
            <a:fillRect/>
          </a:stretch>
        </p:blipFill>
        <p:spPr>
          <a:xfrm>
            <a:off x="445881" y="1303404"/>
            <a:ext cx="7008283" cy="5108954"/>
          </a:xfrm>
          <a:prstGeom prst="rect">
            <a:avLst/>
          </a:prstGeom>
        </p:spPr>
      </p:pic>
      <p:sp>
        <p:nvSpPr>
          <p:cNvPr id="44" name="文本框 43">
            <a:extLst>
              <a:ext uri="{FF2B5EF4-FFF2-40B4-BE49-F238E27FC236}">
                <a16:creationId xmlns:a16="http://schemas.microsoft.com/office/drawing/2014/main" id="{5CF60783-DC6A-3B41-82D6-064CD4D8B86E}"/>
              </a:ext>
            </a:extLst>
          </p:cNvPr>
          <p:cNvSpPr txBox="1"/>
          <p:nvPr/>
        </p:nvSpPr>
        <p:spPr>
          <a:xfrm>
            <a:off x="7894326" y="5995711"/>
            <a:ext cx="33794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Downloader</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11" name="图片 10" descr="图片包含 标志, 街道, 男人&#10;&#10;描述已自动生成">
            <a:extLst>
              <a:ext uri="{FF2B5EF4-FFF2-40B4-BE49-F238E27FC236}">
                <a16:creationId xmlns:a16="http://schemas.microsoft.com/office/drawing/2014/main" id="{046572E7-9889-8247-904E-B5F494443CA7}"/>
              </a:ext>
            </a:extLst>
          </p:cNvPr>
          <p:cNvPicPr>
            <a:picLocks noChangeAspect="1"/>
          </p:cNvPicPr>
          <p:nvPr/>
        </p:nvPicPr>
        <p:blipFill>
          <a:blip r:embed="rId4"/>
          <a:stretch>
            <a:fillRect/>
          </a:stretch>
        </p:blipFill>
        <p:spPr>
          <a:xfrm>
            <a:off x="7411262" y="1208642"/>
            <a:ext cx="4610078" cy="1534558"/>
          </a:xfrm>
          <a:prstGeom prst="rect">
            <a:avLst/>
          </a:prstGeom>
        </p:spPr>
      </p:pic>
      <p:sp>
        <p:nvSpPr>
          <p:cNvPr id="46" name="文本框 45">
            <a:extLst>
              <a:ext uri="{FF2B5EF4-FFF2-40B4-BE49-F238E27FC236}">
                <a16:creationId xmlns:a16="http://schemas.microsoft.com/office/drawing/2014/main" id="{BFC75909-842F-8243-8AEB-EA70A3A9B516}"/>
              </a:ext>
            </a:extLst>
          </p:cNvPr>
          <p:cNvSpPr txBox="1"/>
          <p:nvPr/>
        </p:nvSpPr>
        <p:spPr>
          <a:xfrm>
            <a:off x="5274365" y="156695"/>
            <a:ext cx="622802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&amp;</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Downloader</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pic>
        <p:nvPicPr>
          <p:cNvPr id="13" name="图片 12" descr="绿色的卡通人物&#10;&#10;低可信度描述已自动生成">
            <a:extLst>
              <a:ext uri="{FF2B5EF4-FFF2-40B4-BE49-F238E27FC236}">
                <a16:creationId xmlns:a16="http://schemas.microsoft.com/office/drawing/2014/main" id="{580990BD-424C-1448-8D40-79A80CB73AD4}"/>
              </a:ext>
            </a:extLst>
          </p:cNvPr>
          <p:cNvPicPr>
            <a:picLocks noChangeAspect="1"/>
          </p:cNvPicPr>
          <p:nvPr/>
        </p:nvPicPr>
        <p:blipFill>
          <a:blip r:embed="rId5"/>
          <a:stretch>
            <a:fillRect/>
          </a:stretch>
        </p:blipFill>
        <p:spPr>
          <a:xfrm>
            <a:off x="7613188" y="2526124"/>
            <a:ext cx="4291955" cy="939090"/>
          </a:xfrm>
          <a:prstGeom prst="rect">
            <a:avLst/>
          </a:prstGeom>
        </p:spPr>
      </p:pic>
      <p:sp>
        <p:nvSpPr>
          <p:cNvPr id="16" name="灯片编号占位符 15">
            <a:extLst>
              <a:ext uri="{FF2B5EF4-FFF2-40B4-BE49-F238E27FC236}">
                <a16:creationId xmlns:a16="http://schemas.microsoft.com/office/drawing/2014/main" id="{C2DB44F7-ACF3-704A-9A0E-27A0D8E40004}"/>
              </a:ext>
            </a:extLst>
          </p:cNvPr>
          <p:cNvSpPr>
            <a:spLocks noGrp="1"/>
          </p:cNvSpPr>
          <p:nvPr>
            <p:ph type="sldNum" sz="quarter" idx="12"/>
          </p:nvPr>
        </p:nvSpPr>
        <p:spPr/>
        <p:txBody>
          <a:bodyPr/>
          <a:lstStyle/>
          <a:p>
            <a:fld id="{080BBEF3-EA10-47A7-94EA-06C977997AE4}" type="slidenum">
              <a:rPr lang="zh-CN" altLang="en-US" smtClean="0"/>
              <a:t>15</a:t>
            </a:fld>
            <a:endParaRPr lang="zh-CN" altLang="en-US"/>
          </a:p>
        </p:txBody>
      </p:sp>
      <p:pic>
        <p:nvPicPr>
          <p:cNvPr id="2" name="图片 1" descr="图形用户界面, 应用程序&#10;&#10;描述已自动生成">
            <a:extLst>
              <a:ext uri="{FF2B5EF4-FFF2-40B4-BE49-F238E27FC236}">
                <a16:creationId xmlns:a16="http://schemas.microsoft.com/office/drawing/2014/main" id="{76BFE21E-8402-6770-9715-D768D5335D12}"/>
              </a:ext>
            </a:extLst>
          </p:cNvPr>
          <p:cNvPicPr>
            <a:picLocks noChangeAspect="1"/>
          </p:cNvPicPr>
          <p:nvPr/>
        </p:nvPicPr>
        <p:blipFill rotWithShape="1">
          <a:blip r:embed="rId6"/>
          <a:srcRect l="64055" t="32495" r="1561" b="36972"/>
          <a:stretch/>
        </p:blipFill>
        <p:spPr>
          <a:xfrm>
            <a:off x="8280184" y="4122983"/>
            <a:ext cx="2607734" cy="2045234"/>
          </a:xfrm>
          <a:prstGeom prst="rect">
            <a:avLst/>
          </a:prstGeom>
        </p:spPr>
      </p:pic>
    </p:spTree>
    <p:extLst>
      <p:ext uri="{BB962C8B-B14F-4D97-AF65-F5344CB8AC3E}">
        <p14:creationId xmlns:p14="http://schemas.microsoft.com/office/powerpoint/2010/main" val="308771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2FBB626-78F4-D44D-8795-7D21E82AA71C}"/>
              </a:ext>
            </a:extLst>
          </p:cNvPr>
          <p:cNvSpPr txBox="1"/>
          <p:nvPr/>
        </p:nvSpPr>
        <p:spPr>
          <a:xfrm>
            <a:off x="318048" y="156695"/>
            <a:ext cx="4611757"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Contactor</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pic>
        <p:nvPicPr>
          <p:cNvPr id="8" name="图片 7" descr="绿色的卡通人物&#10;&#10;低可信度描述已自动生成">
            <a:extLst>
              <a:ext uri="{FF2B5EF4-FFF2-40B4-BE49-F238E27FC236}">
                <a16:creationId xmlns:a16="http://schemas.microsoft.com/office/drawing/2014/main" id="{D853D54A-72D5-B341-B5EE-2D9684F9C794}"/>
              </a:ext>
            </a:extLst>
          </p:cNvPr>
          <p:cNvPicPr>
            <a:picLocks noChangeAspect="1"/>
          </p:cNvPicPr>
          <p:nvPr/>
        </p:nvPicPr>
        <p:blipFill>
          <a:blip r:embed="rId3"/>
          <a:stretch>
            <a:fillRect/>
          </a:stretch>
        </p:blipFill>
        <p:spPr>
          <a:xfrm>
            <a:off x="5702705" y="1742437"/>
            <a:ext cx="16473664" cy="3604477"/>
          </a:xfrm>
          <a:prstGeom prst="rect">
            <a:avLst/>
          </a:prstGeom>
        </p:spPr>
      </p:pic>
      <p:pic>
        <p:nvPicPr>
          <p:cNvPr id="3" name="图片 2" descr="电子零件&#10;&#10;描述已自动生成">
            <a:extLst>
              <a:ext uri="{FF2B5EF4-FFF2-40B4-BE49-F238E27FC236}">
                <a16:creationId xmlns:a16="http://schemas.microsoft.com/office/drawing/2014/main" id="{9F16C5D9-C4C0-4C4B-A76F-29ABE3BE83C2}"/>
              </a:ext>
            </a:extLst>
          </p:cNvPr>
          <p:cNvPicPr>
            <a:picLocks noChangeAspect="1"/>
          </p:cNvPicPr>
          <p:nvPr/>
        </p:nvPicPr>
        <p:blipFill>
          <a:blip r:embed="rId4"/>
          <a:stretch>
            <a:fillRect/>
          </a:stretch>
        </p:blipFill>
        <p:spPr>
          <a:xfrm rot="10800000">
            <a:off x="-455519" y="1742437"/>
            <a:ext cx="6718853" cy="3922101"/>
          </a:xfrm>
          <a:prstGeom prst="rect">
            <a:avLst/>
          </a:prstGeom>
        </p:spPr>
      </p:pic>
      <p:cxnSp>
        <p:nvCxnSpPr>
          <p:cNvPr id="11" name="直线箭头连接符 10">
            <a:extLst>
              <a:ext uri="{FF2B5EF4-FFF2-40B4-BE49-F238E27FC236}">
                <a16:creationId xmlns:a16="http://schemas.microsoft.com/office/drawing/2014/main" id="{A20C387D-A5BE-6B45-B8FE-2E532164F9D4}"/>
              </a:ext>
            </a:extLst>
          </p:cNvPr>
          <p:cNvCxnSpPr>
            <a:cxnSpLocks/>
          </p:cNvCxnSpPr>
          <p:nvPr/>
        </p:nvCxnSpPr>
        <p:spPr>
          <a:xfrm flipH="1" flipV="1">
            <a:off x="5552663" y="3167269"/>
            <a:ext cx="1421343" cy="1225826"/>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线箭头连接符 18">
            <a:extLst>
              <a:ext uri="{FF2B5EF4-FFF2-40B4-BE49-F238E27FC236}">
                <a16:creationId xmlns:a16="http://schemas.microsoft.com/office/drawing/2014/main" id="{739676B5-33A4-3C42-B19C-3ACD279D8F65}"/>
              </a:ext>
            </a:extLst>
          </p:cNvPr>
          <p:cNvCxnSpPr>
            <a:cxnSpLocks/>
          </p:cNvCxnSpPr>
          <p:nvPr/>
        </p:nvCxnSpPr>
        <p:spPr>
          <a:xfrm flipH="1">
            <a:off x="5552662" y="3167269"/>
            <a:ext cx="1298514" cy="1225826"/>
          </a:xfrm>
          <a:prstGeom prst="straightConnector1">
            <a:avLst/>
          </a:prstGeom>
          <a:ln w="57150">
            <a:solidFill>
              <a:schemeClr val="accent5">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灯片编号占位符 20">
            <a:extLst>
              <a:ext uri="{FF2B5EF4-FFF2-40B4-BE49-F238E27FC236}">
                <a16:creationId xmlns:a16="http://schemas.microsoft.com/office/drawing/2014/main" id="{63778BFA-74FC-3B4A-81E3-6315B21E7A08}"/>
              </a:ext>
            </a:extLst>
          </p:cNvPr>
          <p:cNvSpPr>
            <a:spLocks noGrp="1"/>
          </p:cNvSpPr>
          <p:nvPr>
            <p:ph type="sldNum" sz="quarter" idx="12"/>
          </p:nvPr>
        </p:nvSpPr>
        <p:spPr/>
        <p:txBody>
          <a:bodyPr/>
          <a:lstStyle/>
          <a:p>
            <a:fld id="{080BBEF3-EA10-47A7-94EA-06C977997AE4}" type="slidenum">
              <a:rPr lang="zh-CN" altLang="en-US" smtClean="0"/>
              <a:t>16</a:t>
            </a:fld>
            <a:endParaRPr lang="zh-CN" altLang="en-US"/>
          </a:p>
        </p:txBody>
      </p:sp>
      <p:sp>
        <p:nvSpPr>
          <p:cNvPr id="24" name="文本框 23">
            <a:extLst>
              <a:ext uri="{FF2B5EF4-FFF2-40B4-BE49-F238E27FC236}">
                <a16:creationId xmlns:a16="http://schemas.microsoft.com/office/drawing/2014/main" id="{F84CD891-90E7-5A4D-AD38-E3B86187918B}"/>
              </a:ext>
            </a:extLst>
          </p:cNvPr>
          <p:cNvSpPr txBox="1"/>
          <p:nvPr/>
        </p:nvSpPr>
        <p:spPr>
          <a:xfrm>
            <a:off x="5062479" y="5233152"/>
            <a:ext cx="980365" cy="584775"/>
          </a:xfrm>
          <a:prstGeom prst="rect">
            <a:avLst/>
          </a:prstGeom>
          <a:noFill/>
        </p:spPr>
        <p:txBody>
          <a:bodyPr wrap="square">
            <a:spAutoFit/>
          </a:bodyPr>
          <a:lstStyle/>
          <a:p>
            <a:pPr lvl="0">
              <a:defRPr/>
            </a:pPr>
            <a:r>
              <a:rPr lang="en-US" altLang="zh-CN" sz="3200">
                <a:solidFill>
                  <a:schemeClr val="bg1"/>
                </a:solidFill>
                <a:latin typeface="Calibri" panose="020F0502020204030204" pitchFamily="34" charset="0"/>
                <a:ea typeface="宋体" panose="02010600030101010101" pitchFamily="2" charset="-122"/>
              </a:rPr>
              <a:t>GND</a:t>
            </a:r>
            <a:endParaRPr kumimoji="0" lang="zh-CN" altLang="en-US" sz="3200" b="0" i="0" u="none" strike="noStrike" kern="1200" cap="none" spc="0" normalizeH="0" baseline="0" noProof="0">
              <a:ln>
                <a:noFill/>
              </a:ln>
              <a:solidFill>
                <a:schemeClr val="bg1"/>
              </a:solidFill>
              <a:effectLst/>
              <a:uLnTx/>
              <a:uFillTx/>
              <a:latin typeface="Calibri" panose="020F0502020204030204" pitchFamily="34" charset="0"/>
              <a:ea typeface="宋体" panose="02010600030101010101" pitchFamily="2" charset="-122"/>
              <a:cs typeface="+mn-cs"/>
            </a:endParaRPr>
          </a:p>
        </p:txBody>
      </p:sp>
      <p:sp>
        <p:nvSpPr>
          <p:cNvPr id="25" name="文本框 24">
            <a:extLst>
              <a:ext uri="{FF2B5EF4-FFF2-40B4-BE49-F238E27FC236}">
                <a16:creationId xmlns:a16="http://schemas.microsoft.com/office/drawing/2014/main" id="{D4064CE5-47E9-D244-BA02-3BF7377B4AFC}"/>
              </a:ext>
            </a:extLst>
          </p:cNvPr>
          <p:cNvSpPr txBox="1"/>
          <p:nvPr/>
        </p:nvSpPr>
        <p:spPr>
          <a:xfrm>
            <a:off x="5104784" y="1742437"/>
            <a:ext cx="980365" cy="584775"/>
          </a:xfrm>
          <a:prstGeom prst="rect">
            <a:avLst/>
          </a:prstGeom>
          <a:noFill/>
        </p:spPr>
        <p:txBody>
          <a:bodyPr wrap="square">
            <a:spAutoFit/>
          </a:bodyPr>
          <a:lstStyle/>
          <a:p>
            <a:pPr lvl="0">
              <a:defRPr/>
            </a:pPr>
            <a:r>
              <a:rPr lang="en-US" altLang="zh-CN" sz="3200">
                <a:solidFill>
                  <a:schemeClr val="bg1"/>
                </a:solidFill>
                <a:latin typeface="Calibri" panose="020F0502020204030204" pitchFamily="34" charset="0"/>
                <a:ea typeface="宋体" panose="02010600030101010101" pitchFamily="2" charset="-122"/>
              </a:rPr>
              <a:t>VCC</a:t>
            </a:r>
            <a:endParaRPr kumimoji="0" lang="zh-CN" altLang="en-US" sz="3200" b="0" i="0" u="none" strike="noStrike" kern="1200" cap="none" spc="0" normalizeH="0" baseline="0" noProof="0">
              <a:ln>
                <a:noFill/>
              </a:ln>
              <a:solidFill>
                <a:schemeClr val="bg1"/>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625709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2FBB626-78F4-D44D-8795-7D21E82AA71C}"/>
              </a:ext>
            </a:extLst>
          </p:cNvPr>
          <p:cNvSpPr txBox="1"/>
          <p:nvPr/>
        </p:nvSpPr>
        <p:spPr>
          <a:xfrm>
            <a:off x="5539845" y="2750765"/>
            <a:ext cx="4611757" cy="1200329"/>
          </a:xfrm>
          <a:prstGeom prst="rect">
            <a:avLst/>
          </a:prstGeom>
          <a:noFill/>
        </p:spPr>
        <p:txBody>
          <a:bodyPr wrap="square" lIns="91440" tIns="45720" rIns="91440" bIns="45720" anchor="t">
            <a:spAutoFit/>
          </a:bodyPr>
          <a:lstStyle/>
          <a:p>
            <a:pPr>
              <a:defRPr/>
            </a:pPr>
            <a:r>
              <a:rPr lang="en-US" altLang="zh-CN" sz="3600">
                <a:solidFill>
                  <a:schemeClr val="bg1"/>
                </a:solidFill>
                <a:latin typeface="Calibri"/>
                <a:ea typeface="宋体"/>
                <a:cs typeface="Calibri"/>
              </a:rPr>
              <a:t> calculation </a:t>
            </a:r>
            <a:endParaRPr lang="en-US" altLang="zh-CN" sz="3600">
              <a:solidFill>
                <a:schemeClr val="bg1"/>
              </a:solidFill>
              <a:latin typeface="Calibri" panose="020F0502020204030204" pitchFamily="34" charset="0"/>
              <a:ea typeface="宋体" panose="02010600030101010101" pitchFamily="2" charset="-122"/>
              <a:cs typeface="Calibri"/>
            </a:endParaRPr>
          </a:p>
          <a:p>
            <a:pPr>
              <a:defRPr/>
            </a:pPr>
            <a:r>
              <a:rPr lang="en-US" altLang="zh-CN" sz="3600">
                <a:solidFill>
                  <a:schemeClr val="bg1"/>
                </a:solidFill>
                <a:latin typeface="Calibri"/>
                <a:ea typeface="宋体"/>
                <a:cs typeface="Calibri"/>
              </a:rPr>
              <a:t>platform</a:t>
            </a:r>
            <a:endParaRPr lang="en-US" altLang="zh-CN" sz="3600" b="0" i="0" u="none" strike="noStrike" kern="1200" cap="none" spc="0" normalizeH="0" baseline="0" noProof="0">
              <a:ln>
                <a:noFill/>
              </a:ln>
              <a:solidFill>
                <a:schemeClr val="bg1"/>
              </a:solidFill>
              <a:effectLst/>
              <a:uLnTx/>
              <a:uFillTx/>
              <a:latin typeface="Calibri" panose="020F0502020204030204" pitchFamily="34" charset="0"/>
              <a:ea typeface="宋体" panose="02010600030101010101" pitchFamily="2" charset="-122"/>
              <a:cs typeface="Calibri"/>
            </a:endParaRPr>
          </a:p>
        </p:txBody>
      </p:sp>
      <p:sp>
        <p:nvSpPr>
          <p:cNvPr id="2" name="云形 1">
            <a:extLst>
              <a:ext uri="{FF2B5EF4-FFF2-40B4-BE49-F238E27FC236}">
                <a16:creationId xmlns:a16="http://schemas.microsoft.com/office/drawing/2014/main" id="{3050F6C0-6A95-9A48-B6FD-DFF6017A8700}"/>
              </a:ext>
            </a:extLst>
          </p:cNvPr>
          <p:cNvSpPr/>
          <p:nvPr/>
        </p:nvSpPr>
        <p:spPr>
          <a:xfrm>
            <a:off x="4678017" y="2097161"/>
            <a:ext cx="3869634" cy="2676939"/>
          </a:xfrm>
          <a:prstGeom prst="clou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形 4">
            <a:extLst>
              <a:ext uri="{FF2B5EF4-FFF2-40B4-BE49-F238E27FC236}">
                <a16:creationId xmlns:a16="http://schemas.microsoft.com/office/drawing/2014/main" id="{7EF0EF5A-278F-934E-A1C1-AD5D8B2379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53" y="1316110"/>
            <a:ext cx="745435" cy="745435"/>
          </a:xfrm>
          <a:prstGeom prst="rect">
            <a:avLst/>
          </a:prstGeom>
        </p:spPr>
      </p:pic>
      <p:pic>
        <p:nvPicPr>
          <p:cNvPr id="9" name="图形 8">
            <a:extLst>
              <a:ext uri="{FF2B5EF4-FFF2-40B4-BE49-F238E27FC236}">
                <a16:creationId xmlns:a16="http://schemas.microsoft.com/office/drawing/2014/main" id="{30DAA401-47F1-8944-949F-4204CE9CD1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8102" y="3000793"/>
            <a:ext cx="952500" cy="952500"/>
          </a:xfrm>
          <a:prstGeom prst="rect">
            <a:avLst/>
          </a:prstGeom>
        </p:spPr>
      </p:pic>
      <p:pic>
        <p:nvPicPr>
          <p:cNvPr id="12" name="图形 11">
            <a:extLst>
              <a:ext uri="{FF2B5EF4-FFF2-40B4-BE49-F238E27FC236}">
                <a16:creationId xmlns:a16="http://schemas.microsoft.com/office/drawing/2014/main" id="{C6C631FA-50C0-3349-939B-BA47694E2B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3262" y="2890633"/>
            <a:ext cx="952500" cy="1131402"/>
          </a:xfrm>
          <a:prstGeom prst="rect">
            <a:avLst/>
          </a:prstGeom>
        </p:spPr>
      </p:pic>
      <p:pic>
        <p:nvPicPr>
          <p:cNvPr id="14" name="图形 13">
            <a:extLst>
              <a:ext uri="{FF2B5EF4-FFF2-40B4-BE49-F238E27FC236}">
                <a16:creationId xmlns:a16="http://schemas.microsoft.com/office/drawing/2014/main" id="{68AFD374-DC85-064F-A604-8D1C2BBAE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53" y="2517916"/>
            <a:ext cx="745435" cy="745435"/>
          </a:xfrm>
          <a:prstGeom prst="rect">
            <a:avLst/>
          </a:prstGeom>
        </p:spPr>
      </p:pic>
      <p:pic>
        <p:nvPicPr>
          <p:cNvPr id="15" name="图形 14">
            <a:extLst>
              <a:ext uri="{FF2B5EF4-FFF2-40B4-BE49-F238E27FC236}">
                <a16:creationId xmlns:a16="http://schemas.microsoft.com/office/drawing/2014/main" id="{E4AE8558-7A92-F04C-8BDC-C16C7C2B01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53" y="3719722"/>
            <a:ext cx="745435" cy="745435"/>
          </a:xfrm>
          <a:prstGeom prst="rect">
            <a:avLst/>
          </a:prstGeom>
        </p:spPr>
      </p:pic>
      <p:pic>
        <p:nvPicPr>
          <p:cNvPr id="16" name="图形 15">
            <a:extLst>
              <a:ext uri="{FF2B5EF4-FFF2-40B4-BE49-F238E27FC236}">
                <a16:creationId xmlns:a16="http://schemas.microsoft.com/office/drawing/2014/main" id="{BD0B70F2-8289-574F-8FBB-09161B4808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52" y="4921528"/>
            <a:ext cx="745435" cy="745435"/>
          </a:xfrm>
          <a:prstGeom prst="rect">
            <a:avLst/>
          </a:prstGeom>
        </p:spPr>
      </p:pic>
      <p:cxnSp>
        <p:nvCxnSpPr>
          <p:cNvPr id="17" name="直线箭头连接符 16">
            <a:extLst>
              <a:ext uri="{FF2B5EF4-FFF2-40B4-BE49-F238E27FC236}">
                <a16:creationId xmlns:a16="http://schemas.microsoft.com/office/drawing/2014/main" id="{A1BCBBCA-1B95-BF4F-9EE4-C0A577131720}"/>
              </a:ext>
            </a:extLst>
          </p:cNvPr>
          <p:cNvCxnSpPr>
            <a:cxnSpLocks/>
          </p:cNvCxnSpPr>
          <p:nvPr/>
        </p:nvCxnSpPr>
        <p:spPr>
          <a:xfrm>
            <a:off x="1856948" y="1755088"/>
            <a:ext cx="967414" cy="1201805"/>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a:extLst>
              <a:ext uri="{FF2B5EF4-FFF2-40B4-BE49-F238E27FC236}">
                <a16:creationId xmlns:a16="http://schemas.microsoft.com/office/drawing/2014/main" id="{53EDBA6D-69A3-8242-AE8F-88D76BD806AC}"/>
              </a:ext>
            </a:extLst>
          </p:cNvPr>
          <p:cNvCxnSpPr>
            <a:cxnSpLocks/>
            <a:stCxn id="14" idx="3"/>
          </p:cNvCxnSpPr>
          <p:nvPr/>
        </p:nvCxnSpPr>
        <p:spPr>
          <a:xfrm>
            <a:off x="1790688" y="2890634"/>
            <a:ext cx="967414" cy="372717"/>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A4683E69-41F1-794A-A171-0E5A4075AAB9}"/>
              </a:ext>
            </a:extLst>
          </p:cNvPr>
          <p:cNvCxnSpPr>
            <a:cxnSpLocks/>
            <a:stCxn id="15" idx="3"/>
          </p:cNvCxnSpPr>
          <p:nvPr/>
        </p:nvCxnSpPr>
        <p:spPr>
          <a:xfrm flipV="1">
            <a:off x="1790688" y="3583060"/>
            <a:ext cx="967414" cy="509380"/>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a:extLst>
              <a:ext uri="{FF2B5EF4-FFF2-40B4-BE49-F238E27FC236}">
                <a16:creationId xmlns:a16="http://schemas.microsoft.com/office/drawing/2014/main" id="{52354EC4-AC74-7149-A164-49EBFDFC3714}"/>
              </a:ext>
            </a:extLst>
          </p:cNvPr>
          <p:cNvCxnSpPr>
            <a:cxnSpLocks/>
            <a:stCxn id="16" idx="3"/>
          </p:cNvCxnSpPr>
          <p:nvPr/>
        </p:nvCxnSpPr>
        <p:spPr>
          <a:xfrm flipV="1">
            <a:off x="1790687" y="3940041"/>
            <a:ext cx="1033675" cy="1354205"/>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a:extLst>
              <a:ext uri="{FF2B5EF4-FFF2-40B4-BE49-F238E27FC236}">
                <a16:creationId xmlns:a16="http://schemas.microsoft.com/office/drawing/2014/main" id="{50A9B7B3-9E04-1944-AFAF-FC6A737AE546}"/>
              </a:ext>
            </a:extLst>
          </p:cNvPr>
          <p:cNvCxnSpPr>
            <a:cxnSpLocks/>
            <a:stCxn id="9" idx="3"/>
          </p:cNvCxnSpPr>
          <p:nvPr/>
        </p:nvCxnSpPr>
        <p:spPr>
          <a:xfrm>
            <a:off x="3710602" y="3477043"/>
            <a:ext cx="967415" cy="106017"/>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线箭头连接符 30">
            <a:extLst>
              <a:ext uri="{FF2B5EF4-FFF2-40B4-BE49-F238E27FC236}">
                <a16:creationId xmlns:a16="http://schemas.microsoft.com/office/drawing/2014/main" id="{35CCA1D5-6EE3-C941-8C50-B1037D94A981}"/>
              </a:ext>
            </a:extLst>
          </p:cNvPr>
          <p:cNvCxnSpPr>
            <a:cxnSpLocks/>
            <a:endCxn id="12" idx="1"/>
          </p:cNvCxnSpPr>
          <p:nvPr/>
        </p:nvCxnSpPr>
        <p:spPr>
          <a:xfrm>
            <a:off x="8706677" y="3456334"/>
            <a:ext cx="966585" cy="0"/>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任意形状 42">
            <a:extLst>
              <a:ext uri="{FF2B5EF4-FFF2-40B4-BE49-F238E27FC236}">
                <a16:creationId xmlns:a16="http://schemas.microsoft.com/office/drawing/2014/main" id="{DAB384E4-CDC0-1649-ACEE-4977E8EC79B9}"/>
              </a:ext>
            </a:extLst>
          </p:cNvPr>
          <p:cNvSpPr/>
          <p:nvPr/>
        </p:nvSpPr>
        <p:spPr>
          <a:xfrm>
            <a:off x="1855304" y="1412748"/>
            <a:ext cx="8322366" cy="1502730"/>
          </a:xfrm>
          <a:custGeom>
            <a:avLst/>
            <a:gdLst>
              <a:gd name="connsiteX0" fmla="*/ 0 w 8322366"/>
              <a:gd name="connsiteY0" fmla="*/ 5234 h 1502730"/>
              <a:gd name="connsiteX1" fmla="*/ 6758609 w 8322366"/>
              <a:gd name="connsiteY1" fmla="*/ 230521 h 1502730"/>
              <a:gd name="connsiteX2" fmla="*/ 8322366 w 8322366"/>
              <a:gd name="connsiteY2" fmla="*/ 1502730 h 1502730"/>
            </a:gdLst>
            <a:ahLst/>
            <a:cxnLst>
              <a:cxn ang="0">
                <a:pos x="connsiteX0" y="connsiteY0"/>
              </a:cxn>
              <a:cxn ang="0">
                <a:pos x="connsiteX1" y="connsiteY1"/>
              </a:cxn>
              <a:cxn ang="0">
                <a:pos x="connsiteX2" y="connsiteY2"/>
              </a:cxn>
            </a:cxnLst>
            <a:rect l="l" t="t" r="r" b="b"/>
            <a:pathLst>
              <a:path w="8322366" h="1502730">
                <a:moveTo>
                  <a:pt x="0" y="5234"/>
                </a:moveTo>
                <a:cubicBezTo>
                  <a:pt x="2685774" y="-6914"/>
                  <a:pt x="5371548" y="-19062"/>
                  <a:pt x="6758609" y="230521"/>
                </a:cubicBezTo>
                <a:cubicBezTo>
                  <a:pt x="8145670" y="480104"/>
                  <a:pt x="8110331" y="1239895"/>
                  <a:pt x="8322366" y="1502730"/>
                </a:cubicBezTo>
              </a:path>
            </a:pathLst>
          </a:custGeom>
          <a:noFill/>
          <a:ln w="38100">
            <a:solidFill>
              <a:schemeClr val="bg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a:extLst>
              <a:ext uri="{FF2B5EF4-FFF2-40B4-BE49-F238E27FC236}">
                <a16:creationId xmlns:a16="http://schemas.microsoft.com/office/drawing/2014/main" id="{20BBE54C-5FD7-A940-88FE-69CF73AE78A7}"/>
              </a:ext>
            </a:extLst>
          </p:cNvPr>
          <p:cNvSpPr txBox="1"/>
          <p:nvPr/>
        </p:nvSpPr>
        <p:spPr>
          <a:xfrm rot="171505">
            <a:off x="5155722" y="899440"/>
            <a:ext cx="3379450" cy="584775"/>
          </a:xfrm>
          <a:prstGeom prst="rect">
            <a:avLst/>
          </a:prstGeom>
          <a:noFill/>
        </p:spPr>
        <p:txBody>
          <a:bodyPr wrap="square" rtlCol="0">
            <a:spAutoFit/>
          </a:bodyPr>
          <a:lstStyle/>
          <a:p>
            <a:pPr lvl="0" algn="ctr">
              <a:defRPr/>
            </a:pPr>
            <a:r>
              <a:rPr lang="en-US" altLang="zh-CN" sz="3200">
                <a:solidFill>
                  <a:prstClr val="white"/>
                </a:solidFill>
              </a:rPr>
              <a:t>RSSI Beacon</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46" name="灯片编号占位符 45">
            <a:extLst>
              <a:ext uri="{FF2B5EF4-FFF2-40B4-BE49-F238E27FC236}">
                <a16:creationId xmlns:a16="http://schemas.microsoft.com/office/drawing/2014/main" id="{12394292-FC38-224B-937E-EC1E2F582AFD}"/>
              </a:ext>
            </a:extLst>
          </p:cNvPr>
          <p:cNvSpPr>
            <a:spLocks noGrp="1"/>
          </p:cNvSpPr>
          <p:nvPr>
            <p:ph type="sldNum" sz="quarter" idx="12"/>
          </p:nvPr>
        </p:nvSpPr>
        <p:spPr/>
        <p:txBody>
          <a:bodyPr/>
          <a:lstStyle/>
          <a:p>
            <a:fld id="{080BBEF3-EA10-47A7-94EA-06C977997AE4}" type="slidenum">
              <a:rPr lang="zh-CN" altLang="en-US" smtClean="0"/>
              <a:t>17</a:t>
            </a:fld>
            <a:endParaRPr lang="zh-CN" altLang="en-US"/>
          </a:p>
        </p:txBody>
      </p:sp>
      <p:sp>
        <p:nvSpPr>
          <p:cNvPr id="4" name="文本框 3">
            <a:extLst>
              <a:ext uri="{FF2B5EF4-FFF2-40B4-BE49-F238E27FC236}">
                <a16:creationId xmlns:a16="http://schemas.microsoft.com/office/drawing/2014/main" id="{5ECBFD95-9612-1B5A-B7DD-43B9F655F326}"/>
              </a:ext>
            </a:extLst>
          </p:cNvPr>
          <p:cNvSpPr txBox="1"/>
          <p:nvPr/>
        </p:nvSpPr>
        <p:spPr>
          <a:xfrm>
            <a:off x="2776324" y="3817565"/>
            <a:ext cx="4611757" cy="646331"/>
          </a:xfrm>
          <a:prstGeom prst="rect">
            <a:avLst/>
          </a:prstGeom>
          <a:noFill/>
        </p:spPr>
        <p:txBody>
          <a:bodyPr wrap="square" lIns="91440" tIns="45720" rIns="91440" bIns="45720" anchor="t">
            <a:spAutoFit/>
          </a:bodyPr>
          <a:lstStyle/>
          <a:p>
            <a:pPr lvl="0">
              <a:defRPr/>
            </a:pPr>
            <a:r>
              <a:rPr lang="en-US" altLang="zh-CN" sz="3600">
                <a:solidFill>
                  <a:schemeClr val="bg1"/>
                </a:solidFill>
                <a:latin typeface="Calibri"/>
                <a:ea typeface="宋体"/>
                <a:cs typeface="Calibri"/>
              </a:rPr>
              <a:t>FPGA</a:t>
            </a:r>
            <a:endParaRPr lang="en-US" altLang="zh-CN" sz="3600" b="0" i="0" u="none" strike="noStrike" kern="1200" cap="none" spc="0" normalizeH="0" baseline="0" noProof="0">
              <a:ln>
                <a:noFill/>
              </a:ln>
              <a:solidFill>
                <a:schemeClr val="bg1"/>
              </a:solidFill>
              <a:effectLst/>
              <a:uLnTx/>
              <a:uFillTx/>
              <a:latin typeface="Calibri" panose="020F0502020204030204" pitchFamily="34" charset="0"/>
              <a:ea typeface="宋体" panose="02010600030101010101" pitchFamily="2" charset="-122"/>
              <a:cs typeface="Calibri"/>
            </a:endParaRPr>
          </a:p>
        </p:txBody>
      </p:sp>
    </p:spTree>
    <p:extLst>
      <p:ext uri="{BB962C8B-B14F-4D97-AF65-F5344CB8AC3E}">
        <p14:creationId xmlns:p14="http://schemas.microsoft.com/office/powerpoint/2010/main" val="71502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2FBB626-78F4-D44D-8795-7D21E82AA71C}"/>
              </a:ext>
            </a:extLst>
          </p:cNvPr>
          <p:cNvSpPr txBox="1"/>
          <p:nvPr/>
        </p:nvSpPr>
        <p:spPr>
          <a:xfrm>
            <a:off x="318048" y="156695"/>
            <a:ext cx="9468237" cy="1107996"/>
          </a:xfrm>
          <a:prstGeom prst="rect">
            <a:avLst/>
          </a:prstGeom>
          <a:noFill/>
        </p:spPr>
        <p:txBody>
          <a:bodyPr wrap="square" lIns="91440" tIns="45720" rIns="91440" bIns="45720" anchor="t">
            <a:spAutoFit/>
          </a:bodyPr>
          <a:lstStyle/>
          <a:p>
            <a:pPr>
              <a:defRPr/>
            </a:pPr>
            <a:r>
              <a:rPr lang="en-US" altLang="zh-CN" sz="6600">
                <a:solidFill>
                  <a:schemeClr val="bg1"/>
                </a:solidFill>
                <a:latin typeface="Calibri"/>
                <a:ea typeface="宋体"/>
                <a:cs typeface="Calibri"/>
              </a:rPr>
              <a:t>Server</a:t>
            </a:r>
            <a:endParaRPr lang="zh-CN" altLang="en-US" sz="6600" b="0" i="0" u="none" strike="noStrike" kern="1200" cap="none" spc="0" normalizeH="0" baseline="0" noProof="0">
              <a:ln>
                <a:noFill/>
              </a:ln>
              <a:solidFill>
                <a:schemeClr val="bg1"/>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2" name="云形 1">
            <a:extLst>
              <a:ext uri="{FF2B5EF4-FFF2-40B4-BE49-F238E27FC236}">
                <a16:creationId xmlns:a16="http://schemas.microsoft.com/office/drawing/2014/main" id="{3050F6C0-6A95-9A48-B6FD-DFF6017A8700}"/>
              </a:ext>
            </a:extLst>
          </p:cNvPr>
          <p:cNvSpPr/>
          <p:nvPr/>
        </p:nvSpPr>
        <p:spPr>
          <a:xfrm>
            <a:off x="901149" y="1264691"/>
            <a:ext cx="7818576" cy="4996201"/>
          </a:xfrm>
          <a:prstGeom prst="clou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形 11">
            <a:extLst>
              <a:ext uri="{FF2B5EF4-FFF2-40B4-BE49-F238E27FC236}">
                <a16:creationId xmlns:a16="http://schemas.microsoft.com/office/drawing/2014/main" id="{C6C631FA-50C0-3349-939B-BA47694E2B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9038" y="3049657"/>
            <a:ext cx="952500" cy="1131402"/>
          </a:xfrm>
          <a:prstGeom prst="rect">
            <a:avLst/>
          </a:prstGeom>
        </p:spPr>
      </p:pic>
      <p:cxnSp>
        <p:nvCxnSpPr>
          <p:cNvPr id="10" name="直线箭头连接符 9">
            <a:extLst>
              <a:ext uri="{FF2B5EF4-FFF2-40B4-BE49-F238E27FC236}">
                <a16:creationId xmlns:a16="http://schemas.microsoft.com/office/drawing/2014/main" id="{651BE8BF-EEE3-054B-87E3-0B86D4A93CB5}"/>
              </a:ext>
            </a:extLst>
          </p:cNvPr>
          <p:cNvCxnSpPr>
            <a:cxnSpLocks/>
          </p:cNvCxnSpPr>
          <p:nvPr/>
        </p:nvCxnSpPr>
        <p:spPr>
          <a:xfrm flipV="1">
            <a:off x="7076661" y="3602108"/>
            <a:ext cx="2715873" cy="7771"/>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9FCC1DA7-687F-694F-853B-BFDF9F112EC3}"/>
              </a:ext>
            </a:extLst>
          </p:cNvPr>
          <p:cNvGrpSpPr/>
          <p:nvPr/>
        </p:nvGrpSpPr>
        <p:grpSpPr>
          <a:xfrm>
            <a:off x="1919640" y="3317491"/>
            <a:ext cx="3000899" cy="584776"/>
            <a:chOff x="5457062" y="5232457"/>
            <a:chExt cx="641957" cy="147144"/>
          </a:xfrm>
          <a:noFill/>
        </p:grpSpPr>
        <p:sp>
          <p:nvSpPr>
            <p:cNvPr id="17" name="文本框 16">
              <a:extLst>
                <a:ext uri="{FF2B5EF4-FFF2-40B4-BE49-F238E27FC236}">
                  <a16:creationId xmlns:a16="http://schemas.microsoft.com/office/drawing/2014/main" id="{A45BEA16-8B0C-9045-B6D3-301B969C79B0}"/>
                </a:ext>
              </a:extLst>
            </p:cNvPr>
            <p:cNvSpPr txBox="1"/>
            <p:nvPr/>
          </p:nvSpPr>
          <p:spPr>
            <a:xfrm>
              <a:off x="5457062" y="5236701"/>
              <a:ext cx="641957" cy="131655"/>
            </a:xfrm>
            <a:prstGeom prst="rect">
              <a:avLst/>
            </a:prstGeom>
            <a:grp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a:latin typeface="Calibri" panose="020F0302020204030204"/>
                  <a:ea typeface="微软雅黑"/>
                </a:rPr>
                <a:t>Algorithm</a:t>
              </a:r>
              <a:endParaRPr kumimoji="0" lang="zh-CN" altLang="en-US" sz="2800" b="0" i="0" u="none" strike="noStrike" kern="1200" cap="none" spc="0" normalizeH="0" baseline="0" noProof="0">
                <a:ln>
                  <a:noFill/>
                </a:ln>
                <a:effectLst/>
                <a:uLnTx/>
                <a:uFillTx/>
                <a:latin typeface="Calibri" panose="020F0302020204030204"/>
                <a:ea typeface="微软雅黑"/>
                <a:cs typeface="+mn-cs"/>
              </a:endParaRPr>
            </a:p>
          </p:txBody>
        </p:sp>
        <p:sp>
          <p:nvSpPr>
            <p:cNvPr id="18" name="矩形: 圆角 78">
              <a:extLst>
                <a:ext uri="{FF2B5EF4-FFF2-40B4-BE49-F238E27FC236}">
                  <a16:creationId xmlns:a16="http://schemas.microsoft.com/office/drawing/2014/main" id="{FCB446B9-90E2-9C46-A2A5-B072ED82B1DC}"/>
                </a:ext>
              </a:extLst>
            </p:cNvPr>
            <p:cNvSpPr/>
            <p:nvPr/>
          </p:nvSpPr>
          <p:spPr>
            <a:xfrm>
              <a:off x="5585897" y="5232457"/>
              <a:ext cx="368941" cy="147144"/>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chemeClr val="bg1"/>
                </a:solidFill>
                <a:effectLst/>
                <a:uLnTx/>
                <a:uFillTx/>
                <a:latin typeface="Calibri" panose="020F0302020204030204"/>
                <a:ea typeface="微软雅黑"/>
                <a:cs typeface="+mn-cs"/>
              </a:endParaRPr>
            </a:p>
          </p:txBody>
        </p:sp>
      </p:grpSp>
      <p:sp>
        <p:nvSpPr>
          <p:cNvPr id="23" name="文本框 22">
            <a:extLst>
              <a:ext uri="{FF2B5EF4-FFF2-40B4-BE49-F238E27FC236}">
                <a16:creationId xmlns:a16="http://schemas.microsoft.com/office/drawing/2014/main" id="{A0A2C5E2-9F5E-A440-BA1F-C99D7F325318}"/>
              </a:ext>
            </a:extLst>
          </p:cNvPr>
          <p:cNvSpPr txBox="1"/>
          <p:nvPr/>
        </p:nvSpPr>
        <p:spPr>
          <a:xfrm>
            <a:off x="4564704" y="3119569"/>
            <a:ext cx="3000899" cy="954107"/>
          </a:xfrm>
          <a:prstGeom prst="rect">
            <a:avLst/>
          </a:prstGeom>
          <a:no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err="1">
                <a:ln>
                  <a:noFill/>
                </a:ln>
                <a:effectLst/>
                <a:uLnTx/>
                <a:uFillTx/>
                <a:latin typeface="Calibri" panose="020F0302020204030204"/>
                <a:ea typeface="微软雅黑"/>
                <a:cs typeface="+mn-cs"/>
              </a:rPr>
              <a:t>Koa.js</a:t>
            </a:r>
            <a:endParaRPr kumimoji="0" lang="en-US" altLang="zh-CN" sz="2800" b="0" i="0" u="none" strike="noStrike" kern="1200" cap="none" spc="0" normalizeH="0" baseline="0" noProof="0">
              <a:ln>
                <a:noFill/>
              </a:ln>
              <a:effectLst/>
              <a:uLnTx/>
              <a:uFillTx/>
              <a:latin typeface="Calibri" panose="020F0302020204030204"/>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err="1">
                <a:latin typeface="Calibri" panose="020F0302020204030204"/>
                <a:ea typeface="微软雅黑"/>
              </a:rPr>
              <a:t>Framwork</a:t>
            </a:r>
            <a:endParaRPr kumimoji="0" lang="zh-CN" altLang="en-US" sz="2800" b="0" i="0" u="none" strike="noStrike" kern="1200" cap="none" spc="0" normalizeH="0" baseline="0" noProof="0">
              <a:ln>
                <a:noFill/>
              </a:ln>
              <a:effectLst/>
              <a:uLnTx/>
              <a:uFillTx/>
              <a:latin typeface="Calibri" panose="020F0302020204030204"/>
              <a:ea typeface="微软雅黑"/>
              <a:cs typeface="+mn-cs"/>
            </a:endParaRPr>
          </a:p>
        </p:txBody>
      </p:sp>
      <p:sp>
        <p:nvSpPr>
          <p:cNvPr id="24" name="矩形: 圆角 78">
            <a:extLst>
              <a:ext uri="{FF2B5EF4-FFF2-40B4-BE49-F238E27FC236}">
                <a16:creationId xmlns:a16="http://schemas.microsoft.com/office/drawing/2014/main" id="{64C50BFC-1DC9-8F4A-B19F-D82D306A9759}"/>
              </a:ext>
            </a:extLst>
          </p:cNvPr>
          <p:cNvSpPr/>
          <p:nvPr/>
        </p:nvSpPr>
        <p:spPr>
          <a:xfrm>
            <a:off x="5180210" y="3115956"/>
            <a:ext cx="1724656" cy="95410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chemeClr val="bg1"/>
              </a:solidFill>
              <a:effectLst/>
              <a:uLnTx/>
              <a:uFillTx/>
              <a:latin typeface="Calibri" panose="020F0302020204030204"/>
              <a:ea typeface="微软雅黑"/>
              <a:cs typeface="+mn-cs"/>
            </a:endParaRPr>
          </a:p>
        </p:txBody>
      </p:sp>
      <p:cxnSp>
        <p:nvCxnSpPr>
          <p:cNvPr id="25" name="直线箭头连接符 24">
            <a:extLst>
              <a:ext uri="{FF2B5EF4-FFF2-40B4-BE49-F238E27FC236}">
                <a16:creationId xmlns:a16="http://schemas.microsoft.com/office/drawing/2014/main" id="{7F9C30CD-3753-A04F-A329-6F1FED9EF20A}"/>
              </a:ext>
            </a:extLst>
          </p:cNvPr>
          <p:cNvCxnSpPr>
            <a:cxnSpLocks/>
          </p:cNvCxnSpPr>
          <p:nvPr/>
        </p:nvCxnSpPr>
        <p:spPr>
          <a:xfrm>
            <a:off x="4352672" y="3609879"/>
            <a:ext cx="723632" cy="0"/>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灯片编号占位符 27">
            <a:extLst>
              <a:ext uri="{FF2B5EF4-FFF2-40B4-BE49-F238E27FC236}">
                <a16:creationId xmlns:a16="http://schemas.microsoft.com/office/drawing/2014/main" id="{988C8F96-1C65-F340-938D-BDA26B303599}"/>
              </a:ext>
            </a:extLst>
          </p:cNvPr>
          <p:cNvSpPr>
            <a:spLocks noGrp="1"/>
          </p:cNvSpPr>
          <p:nvPr>
            <p:ph type="sldNum" sz="quarter" idx="12"/>
          </p:nvPr>
        </p:nvSpPr>
        <p:spPr/>
        <p:txBody>
          <a:bodyPr/>
          <a:lstStyle/>
          <a:p>
            <a:fld id="{080BBEF3-EA10-47A7-94EA-06C977997AE4}" type="slidenum">
              <a:rPr lang="zh-CN" altLang="en-US" smtClean="0"/>
              <a:t>18</a:t>
            </a:fld>
            <a:endParaRPr lang="zh-CN" altLang="en-US"/>
          </a:p>
        </p:txBody>
      </p:sp>
    </p:spTree>
    <p:extLst>
      <p:ext uri="{BB962C8B-B14F-4D97-AF65-F5344CB8AC3E}">
        <p14:creationId xmlns:p14="http://schemas.microsoft.com/office/powerpoint/2010/main" val="273660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2FBB626-78F4-D44D-8795-7D21E82AA71C}"/>
              </a:ext>
            </a:extLst>
          </p:cNvPr>
          <p:cNvSpPr txBox="1"/>
          <p:nvPr/>
        </p:nvSpPr>
        <p:spPr>
          <a:xfrm>
            <a:off x="318048" y="156695"/>
            <a:ext cx="4611757"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Server</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2" name="云形 1">
            <a:extLst>
              <a:ext uri="{FF2B5EF4-FFF2-40B4-BE49-F238E27FC236}">
                <a16:creationId xmlns:a16="http://schemas.microsoft.com/office/drawing/2014/main" id="{3050F6C0-6A95-9A48-B6FD-DFF6017A8700}"/>
              </a:ext>
            </a:extLst>
          </p:cNvPr>
          <p:cNvSpPr/>
          <p:nvPr/>
        </p:nvSpPr>
        <p:spPr>
          <a:xfrm>
            <a:off x="-5582652" y="-3657600"/>
            <a:ext cx="24207536" cy="14197263"/>
          </a:xfrm>
          <a:prstGeom prst="clou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AA020603-60D6-5E42-8A70-E13DEC4BCDD4}"/>
              </a:ext>
            </a:extLst>
          </p:cNvPr>
          <p:cNvSpPr txBox="1"/>
          <p:nvPr/>
        </p:nvSpPr>
        <p:spPr>
          <a:xfrm>
            <a:off x="4550422" y="6116599"/>
            <a:ext cx="3091153" cy="523220"/>
          </a:xfrm>
          <a:prstGeom prst="rect">
            <a:avLst/>
          </a:prstGeom>
          <a:no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err="1">
                <a:ln>
                  <a:noFill/>
                </a:ln>
                <a:effectLst/>
                <a:uLnTx/>
                <a:uFillTx/>
                <a:latin typeface="Calibri" panose="020F0302020204030204"/>
                <a:ea typeface="微软雅黑"/>
                <a:cs typeface="+mn-cs"/>
              </a:rPr>
              <a:t>Koa.js</a:t>
            </a:r>
            <a:r>
              <a:rPr lang="zh-CN" altLang="en-US">
                <a:latin typeface="Calibri" panose="020F0302020204030204"/>
                <a:ea typeface="微软雅黑"/>
              </a:rPr>
              <a:t> </a:t>
            </a:r>
            <a:r>
              <a:rPr lang="en-US" altLang="zh-CN" err="1">
                <a:latin typeface="Calibri" panose="020F0302020204030204"/>
                <a:ea typeface="微软雅黑"/>
              </a:rPr>
              <a:t>Framwork</a:t>
            </a:r>
            <a:endParaRPr kumimoji="0" lang="zh-CN" altLang="en-US" sz="2800" b="0" i="0" u="none" strike="noStrike" kern="1200" cap="none" spc="0" normalizeH="0" baseline="0" noProof="0">
              <a:ln>
                <a:noFill/>
              </a:ln>
              <a:effectLst/>
              <a:uLnTx/>
              <a:uFillTx/>
              <a:latin typeface="Calibri" panose="020F0302020204030204"/>
              <a:ea typeface="微软雅黑"/>
              <a:cs typeface="+mn-cs"/>
            </a:endParaRPr>
          </a:p>
        </p:txBody>
      </p:sp>
      <p:sp>
        <p:nvSpPr>
          <p:cNvPr id="19" name="矩形: 圆角 78">
            <a:extLst>
              <a:ext uri="{FF2B5EF4-FFF2-40B4-BE49-F238E27FC236}">
                <a16:creationId xmlns:a16="http://schemas.microsoft.com/office/drawing/2014/main" id="{1E233DA0-D8EF-D347-8496-304BFED6A026}"/>
              </a:ext>
            </a:extLst>
          </p:cNvPr>
          <p:cNvSpPr/>
          <p:nvPr/>
        </p:nvSpPr>
        <p:spPr>
          <a:xfrm>
            <a:off x="564776" y="1264691"/>
            <a:ext cx="11062447" cy="475959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chemeClr val="bg1"/>
              </a:solidFill>
              <a:effectLst/>
              <a:uLnTx/>
              <a:uFillTx/>
              <a:latin typeface="Calibri" panose="020F0302020204030204"/>
              <a:ea typeface="微软雅黑"/>
              <a:cs typeface="+mn-cs"/>
            </a:endParaRPr>
          </a:p>
        </p:txBody>
      </p:sp>
      <p:grpSp>
        <p:nvGrpSpPr>
          <p:cNvPr id="39" name="组合 38">
            <a:extLst>
              <a:ext uri="{FF2B5EF4-FFF2-40B4-BE49-F238E27FC236}">
                <a16:creationId xmlns:a16="http://schemas.microsoft.com/office/drawing/2014/main" id="{86B53409-5978-5843-AC6C-61F8CB61E72A}"/>
              </a:ext>
            </a:extLst>
          </p:cNvPr>
          <p:cNvGrpSpPr/>
          <p:nvPr/>
        </p:nvGrpSpPr>
        <p:grpSpPr>
          <a:xfrm>
            <a:off x="4707961" y="2896480"/>
            <a:ext cx="3219936" cy="589736"/>
            <a:chOff x="4652521" y="2677025"/>
            <a:chExt cx="920947" cy="148392"/>
          </a:xfrm>
          <a:noFill/>
        </p:grpSpPr>
        <p:sp>
          <p:nvSpPr>
            <p:cNvPr id="40" name="文本框 39">
              <a:extLst>
                <a:ext uri="{FF2B5EF4-FFF2-40B4-BE49-F238E27FC236}">
                  <a16:creationId xmlns:a16="http://schemas.microsoft.com/office/drawing/2014/main" id="{D2EB26E6-44E5-894C-86E7-4D4AC21C3378}"/>
                </a:ext>
              </a:extLst>
            </p:cNvPr>
            <p:cNvSpPr txBox="1"/>
            <p:nvPr/>
          </p:nvSpPr>
          <p:spPr>
            <a:xfrm>
              <a:off x="4652521" y="2677025"/>
              <a:ext cx="920947" cy="147144"/>
            </a:xfrm>
            <a:prstGeom prst="rect">
              <a:avLst/>
            </a:prstGeom>
            <a:grp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302020204030204"/>
                  <a:ea typeface="微软雅黑"/>
                  <a:cs typeface="+mn-cs"/>
                </a:rPr>
                <a:t>Middleware</a:t>
              </a: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sp>
          <p:nvSpPr>
            <p:cNvPr id="41" name="矩形: 圆角 78">
              <a:extLst>
                <a:ext uri="{FF2B5EF4-FFF2-40B4-BE49-F238E27FC236}">
                  <a16:creationId xmlns:a16="http://schemas.microsoft.com/office/drawing/2014/main" id="{321B52F5-2336-964E-A1CB-70A9AF83990A}"/>
                </a:ext>
              </a:extLst>
            </p:cNvPr>
            <p:cNvSpPr/>
            <p:nvPr/>
          </p:nvSpPr>
          <p:spPr>
            <a:xfrm>
              <a:off x="4777947" y="2677924"/>
              <a:ext cx="658307" cy="14749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grpSp>
      <p:grpSp>
        <p:nvGrpSpPr>
          <p:cNvPr id="69" name="组合 68">
            <a:extLst>
              <a:ext uri="{FF2B5EF4-FFF2-40B4-BE49-F238E27FC236}">
                <a16:creationId xmlns:a16="http://schemas.microsoft.com/office/drawing/2014/main" id="{104A1EF3-6257-C242-8371-CA3AD589A206}"/>
              </a:ext>
            </a:extLst>
          </p:cNvPr>
          <p:cNvGrpSpPr/>
          <p:nvPr/>
        </p:nvGrpSpPr>
        <p:grpSpPr>
          <a:xfrm>
            <a:off x="1229106" y="2037520"/>
            <a:ext cx="3219936" cy="589736"/>
            <a:chOff x="4606369" y="2677025"/>
            <a:chExt cx="920947" cy="148392"/>
          </a:xfrm>
          <a:noFill/>
        </p:grpSpPr>
        <p:sp>
          <p:nvSpPr>
            <p:cNvPr id="70" name="文本框 69">
              <a:extLst>
                <a:ext uri="{FF2B5EF4-FFF2-40B4-BE49-F238E27FC236}">
                  <a16:creationId xmlns:a16="http://schemas.microsoft.com/office/drawing/2014/main" id="{2033DD0F-2194-EB41-B212-253B2AAF5C32}"/>
                </a:ext>
              </a:extLst>
            </p:cNvPr>
            <p:cNvSpPr txBox="1"/>
            <p:nvPr/>
          </p:nvSpPr>
          <p:spPr>
            <a:xfrm>
              <a:off x="4606369" y="2677025"/>
              <a:ext cx="920947" cy="147144"/>
            </a:xfrm>
            <a:prstGeom prst="rect">
              <a:avLst/>
            </a:prstGeom>
            <a:grp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err="1">
                  <a:ln>
                    <a:noFill/>
                  </a:ln>
                  <a:solidFill>
                    <a:prstClr val="white"/>
                  </a:solidFill>
                  <a:effectLst/>
                  <a:uLnTx/>
                  <a:uFillTx/>
                  <a:latin typeface="Calibri" panose="020F0302020204030204"/>
                  <a:ea typeface="微软雅黑"/>
                  <a:cs typeface="+mn-cs"/>
                </a:rPr>
                <a:t>HAProxy</a:t>
              </a: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sp>
          <p:nvSpPr>
            <p:cNvPr id="71" name="矩形: 圆角 78">
              <a:extLst>
                <a:ext uri="{FF2B5EF4-FFF2-40B4-BE49-F238E27FC236}">
                  <a16:creationId xmlns:a16="http://schemas.microsoft.com/office/drawing/2014/main" id="{215AE3B6-168C-5C4C-B5EE-A4FED1E5004B}"/>
                </a:ext>
              </a:extLst>
            </p:cNvPr>
            <p:cNvSpPr/>
            <p:nvPr/>
          </p:nvSpPr>
          <p:spPr>
            <a:xfrm>
              <a:off x="4777947" y="2677924"/>
              <a:ext cx="555275" cy="14749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grpSp>
      <p:grpSp>
        <p:nvGrpSpPr>
          <p:cNvPr id="72" name="组合 71">
            <a:extLst>
              <a:ext uri="{FF2B5EF4-FFF2-40B4-BE49-F238E27FC236}">
                <a16:creationId xmlns:a16="http://schemas.microsoft.com/office/drawing/2014/main" id="{13E04B4C-D826-0F47-AFC1-E977239170DF}"/>
              </a:ext>
            </a:extLst>
          </p:cNvPr>
          <p:cNvGrpSpPr/>
          <p:nvPr/>
        </p:nvGrpSpPr>
        <p:grpSpPr>
          <a:xfrm>
            <a:off x="1207673" y="3256095"/>
            <a:ext cx="3219936" cy="599131"/>
            <a:chOff x="4534577" y="2677924"/>
            <a:chExt cx="920947" cy="150756"/>
          </a:xfrm>
          <a:noFill/>
        </p:grpSpPr>
        <p:sp>
          <p:nvSpPr>
            <p:cNvPr id="73" name="文本框 72">
              <a:extLst>
                <a:ext uri="{FF2B5EF4-FFF2-40B4-BE49-F238E27FC236}">
                  <a16:creationId xmlns:a16="http://schemas.microsoft.com/office/drawing/2014/main" id="{D65A62FF-29CC-4F45-90C7-F61CB837482A}"/>
                </a:ext>
              </a:extLst>
            </p:cNvPr>
            <p:cNvSpPr txBox="1"/>
            <p:nvPr/>
          </p:nvSpPr>
          <p:spPr>
            <a:xfrm>
              <a:off x="4534577" y="2681536"/>
              <a:ext cx="920947" cy="147144"/>
            </a:xfrm>
            <a:prstGeom prst="rect">
              <a:avLst/>
            </a:prstGeom>
            <a:grp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302020204030204"/>
                  <a:ea typeface="微软雅黑"/>
                  <a:cs typeface="+mn-cs"/>
                </a:rPr>
                <a:t>Nginx</a:t>
              </a: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sp>
          <p:nvSpPr>
            <p:cNvPr id="74" name="矩形: 圆角 78">
              <a:extLst>
                <a:ext uri="{FF2B5EF4-FFF2-40B4-BE49-F238E27FC236}">
                  <a16:creationId xmlns:a16="http://schemas.microsoft.com/office/drawing/2014/main" id="{3EEDE2A7-DF09-C44E-A7C1-05120797F11B}"/>
                </a:ext>
              </a:extLst>
            </p:cNvPr>
            <p:cNvSpPr/>
            <p:nvPr/>
          </p:nvSpPr>
          <p:spPr>
            <a:xfrm>
              <a:off x="4777947" y="2677924"/>
              <a:ext cx="422801" cy="14749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grpSp>
      <p:grpSp>
        <p:nvGrpSpPr>
          <p:cNvPr id="75" name="组合 74">
            <a:extLst>
              <a:ext uri="{FF2B5EF4-FFF2-40B4-BE49-F238E27FC236}">
                <a16:creationId xmlns:a16="http://schemas.microsoft.com/office/drawing/2014/main" id="{C6766B4D-FBF9-5F45-B2FD-AF2971B86CBE}"/>
              </a:ext>
            </a:extLst>
          </p:cNvPr>
          <p:cNvGrpSpPr/>
          <p:nvPr/>
        </p:nvGrpSpPr>
        <p:grpSpPr>
          <a:xfrm>
            <a:off x="1205662" y="4412339"/>
            <a:ext cx="3219936" cy="599131"/>
            <a:chOff x="4483297" y="2677924"/>
            <a:chExt cx="920947" cy="150756"/>
          </a:xfrm>
          <a:noFill/>
        </p:grpSpPr>
        <p:sp>
          <p:nvSpPr>
            <p:cNvPr id="76" name="文本框 75">
              <a:extLst>
                <a:ext uri="{FF2B5EF4-FFF2-40B4-BE49-F238E27FC236}">
                  <a16:creationId xmlns:a16="http://schemas.microsoft.com/office/drawing/2014/main" id="{3844D0F2-7111-CA4E-8303-AF7603486C63}"/>
                </a:ext>
              </a:extLst>
            </p:cNvPr>
            <p:cNvSpPr txBox="1"/>
            <p:nvPr/>
          </p:nvSpPr>
          <p:spPr>
            <a:xfrm>
              <a:off x="4483297" y="2681536"/>
              <a:ext cx="920947" cy="147144"/>
            </a:xfrm>
            <a:prstGeom prst="rect">
              <a:avLst/>
            </a:prstGeom>
            <a:grp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302020204030204"/>
                  <a:ea typeface="微软雅黑"/>
                  <a:cs typeface="+mn-cs"/>
                </a:rPr>
                <a:t>WAF</a:t>
              </a: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sp>
          <p:nvSpPr>
            <p:cNvPr id="77" name="矩形: 圆角 78">
              <a:extLst>
                <a:ext uri="{FF2B5EF4-FFF2-40B4-BE49-F238E27FC236}">
                  <a16:creationId xmlns:a16="http://schemas.microsoft.com/office/drawing/2014/main" id="{1E12916C-116A-364B-B54C-8E1609ABC7D5}"/>
                </a:ext>
              </a:extLst>
            </p:cNvPr>
            <p:cNvSpPr/>
            <p:nvPr/>
          </p:nvSpPr>
          <p:spPr>
            <a:xfrm>
              <a:off x="4777947" y="2677924"/>
              <a:ext cx="322904" cy="14749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grpSp>
      <p:grpSp>
        <p:nvGrpSpPr>
          <p:cNvPr id="78" name="组合 77">
            <a:extLst>
              <a:ext uri="{FF2B5EF4-FFF2-40B4-BE49-F238E27FC236}">
                <a16:creationId xmlns:a16="http://schemas.microsoft.com/office/drawing/2014/main" id="{7E38666A-2D1F-ED40-A2FF-2B09313DD385}"/>
              </a:ext>
            </a:extLst>
          </p:cNvPr>
          <p:cNvGrpSpPr/>
          <p:nvPr/>
        </p:nvGrpSpPr>
        <p:grpSpPr>
          <a:xfrm>
            <a:off x="5178245" y="4166625"/>
            <a:ext cx="2301660" cy="589736"/>
            <a:chOff x="4735039" y="2677025"/>
            <a:chExt cx="658307" cy="148392"/>
          </a:xfrm>
          <a:noFill/>
        </p:grpSpPr>
        <p:sp>
          <p:nvSpPr>
            <p:cNvPr id="79" name="文本框 78">
              <a:extLst>
                <a:ext uri="{FF2B5EF4-FFF2-40B4-BE49-F238E27FC236}">
                  <a16:creationId xmlns:a16="http://schemas.microsoft.com/office/drawing/2014/main" id="{874F69FC-306E-6248-A7A7-FB8A4CBFAF05}"/>
                </a:ext>
              </a:extLst>
            </p:cNvPr>
            <p:cNvSpPr txBox="1"/>
            <p:nvPr/>
          </p:nvSpPr>
          <p:spPr>
            <a:xfrm>
              <a:off x="4735039" y="2677025"/>
              <a:ext cx="658307" cy="147144"/>
            </a:xfrm>
            <a:prstGeom prst="rect">
              <a:avLst/>
            </a:prstGeom>
            <a:grp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err="1">
                  <a:ln>
                    <a:noFill/>
                  </a:ln>
                  <a:solidFill>
                    <a:prstClr val="white"/>
                  </a:solidFill>
                  <a:effectLst/>
                  <a:uLnTx/>
                  <a:uFillTx/>
                  <a:latin typeface="Calibri" panose="020F0302020204030204"/>
                  <a:ea typeface="微软雅黑"/>
                  <a:cs typeface="+mn-cs"/>
                </a:rPr>
                <a:t>Socket.io</a:t>
              </a: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sp>
          <p:nvSpPr>
            <p:cNvPr id="80" name="矩形: 圆角 78">
              <a:extLst>
                <a:ext uri="{FF2B5EF4-FFF2-40B4-BE49-F238E27FC236}">
                  <a16:creationId xmlns:a16="http://schemas.microsoft.com/office/drawing/2014/main" id="{2283941A-51ED-BF4A-A5EC-F90E3DE6C89A}"/>
                </a:ext>
              </a:extLst>
            </p:cNvPr>
            <p:cNvSpPr/>
            <p:nvPr/>
          </p:nvSpPr>
          <p:spPr>
            <a:xfrm>
              <a:off x="4777947" y="2677924"/>
              <a:ext cx="555859" cy="14749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grpSp>
      <p:grpSp>
        <p:nvGrpSpPr>
          <p:cNvPr id="81" name="组合 80">
            <a:extLst>
              <a:ext uri="{FF2B5EF4-FFF2-40B4-BE49-F238E27FC236}">
                <a16:creationId xmlns:a16="http://schemas.microsoft.com/office/drawing/2014/main" id="{4057E0A0-B593-D945-8DC2-40232893789A}"/>
              </a:ext>
            </a:extLst>
          </p:cNvPr>
          <p:cNvGrpSpPr/>
          <p:nvPr/>
        </p:nvGrpSpPr>
        <p:grpSpPr>
          <a:xfrm>
            <a:off x="8758119" y="4284366"/>
            <a:ext cx="1598803" cy="586163"/>
            <a:chOff x="4735039" y="2673413"/>
            <a:chExt cx="457280" cy="147493"/>
          </a:xfrm>
          <a:noFill/>
        </p:grpSpPr>
        <p:sp>
          <p:nvSpPr>
            <p:cNvPr id="82" name="文本框 81">
              <a:extLst>
                <a:ext uri="{FF2B5EF4-FFF2-40B4-BE49-F238E27FC236}">
                  <a16:creationId xmlns:a16="http://schemas.microsoft.com/office/drawing/2014/main" id="{81365312-887B-A14C-835B-46A676F5C47F}"/>
                </a:ext>
              </a:extLst>
            </p:cNvPr>
            <p:cNvSpPr txBox="1"/>
            <p:nvPr/>
          </p:nvSpPr>
          <p:spPr>
            <a:xfrm>
              <a:off x="4735039" y="2686047"/>
              <a:ext cx="457280" cy="131655"/>
            </a:xfrm>
            <a:prstGeom prst="rect">
              <a:avLst/>
            </a:prstGeom>
            <a:grp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302020204030204"/>
                  <a:ea typeface="微软雅黑"/>
                  <a:cs typeface="+mn-cs"/>
                </a:rPr>
                <a:t>Redis</a:t>
              </a: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sp>
          <p:nvSpPr>
            <p:cNvPr id="83" name="矩形: 圆角 78">
              <a:extLst>
                <a:ext uri="{FF2B5EF4-FFF2-40B4-BE49-F238E27FC236}">
                  <a16:creationId xmlns:a16="http://schemas.microsoft.com/office/drawing/2014/main" id="{C43219FC-D401-F44E-9C36-8144EFB167E2}"/>
                </a:ext>
              </a:extLst>
            </p:cNvPr>
            <p:cNvSpPr/>
            <p:nvPr/>
          </p:nvSpPr>
          <p:spPr>
            <a:xfrm>
              <a:off x="4783075" y="2673413"/>
              <a:ext cx="345786" cy="14749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grpSp>
      <p:grpSp>
        <p:nvGrpSpPr>
          <p:cNvPr id="84" name="组合 83">
            <a:extLst>
              <a:ext uri="{FF2B5EF4-FFF2-40B4-BE49-F238E27FC236}">
                <a16:creationId xmlns:a16="http://schemas.microsoft.com/office/drawing/2014/main" id="{BA10473F-33EE-1C45-8B19-1296363DB0BD}"/>
              </a:ext>
            </a:extLst>
          </p:cNvPr>
          <p:cNvGrpSpPr/>
          <p:nvPr/>
        </p:nvGrpSpPr>
        <p:grpSpPr>
          <a:xfrm>
            <a:off x="8758119" y="2570280"/>
            <a:ext cx="1437993" cy="586163"/>
            <a:chOff x="4724783" y="2682435"/>
            <a:chExt cx="411286" cy="147493"/>
          </a:xfrm>
          <a:noFill/>
        </p:grpSpPr>
        <p:sp>
          <p:nvSpPr>
            <p:cNvPr id="85" name="文本框 84">
              <a:extLst>
                <a:ext uri="{FF2B5EF4-FFF2-40B4-BE49-F238E27FC236}">
                  <a16:creationId xmlns:a16="http://schemas.microsoft.com/office/drawing/2014/main" id="{43280811-5704-D342-8F36-B9426803ACD4}"/>
                </a:ext>
              </a:extLst>
            </p:cNvPr>
            <p:cNvSpPr txBox="1"/>
            <p:nvPr/>
          </p:nvSpPr>
          <p:spPr>
            <a:xfrm>
              <a:off x="4724783" y="2686047"/>
              <a:ext cx="411286" cy="131655"/>
            </a:xfrm>
            <a:prstGeom prst="rect">
              <a:avLst/>
            </a:prstGeom>
            <a:grpFill/>
            <a:ln>
              <a:noFill/>
            </a:ln>
          </p:spPr>
          <p:txBody>
            <a:bodyPr wrap="square" rtlCol="0">
              <a:spAutoFit/>
            </a:bodyPr>
            <a:lstStyle>
              <a:defPPr>
                <a:defRPr lang="zh-CN"/>
              </a:defPPr>
              <a:lvl1pPr algn="ctr">
                <a:defRPr sz="28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err="1">
                  <a:ln>
                    <a:noFill/>
                  </a:ln>
                  <a:solidFill>
                    <a:prstClr val="white"/>
                  </a:solidFill>
                  <a:effectLst/>
                  <a:uLnTx/>
                  <a:uFillTx/>
                  <a:latin typeface="Calibri" panose="020F0302020204030204"/>
                  <a:ea typeface="微软雅黑"/>
                  <a:cs typeface="+mn-cs"/>
                </a:rPr>
                <a:t>TiDB</a:t>
              </a: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sp>
          <p:nvSpPr>
            <p:cNvPr id="86" name="矩形: 圆角 78">
              <a:extLst>
                <a:ext uri="{FF2B5EF4-FFF2-40B4-BE49-F238E27FC236}">
                  <a16:creationId xmlns:a16="http://schemas.microsoft.com/office/drawing/2014/main" id="{C6462B6D-F4EE-1248-8D90-520057E7EDC7}"/>
                </a:ext>
              </a:extLst>
            </p:cNvPr>
            <p:cNvSpPr/>
            <p:nvPr/>
          </p:nvSpPr>
          <p:spPr>
            <a:xfrm>
              <a:off x="4772819" y="2682435"/>
              <a:ext cx="318999" cy="14749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302020204030204"/>
                <a:ea typeface="微软雅黑"/>
                <a:cs typeface="+mn-cs"/>
              </a:endParaRPr>
            </a:p>
          </p:txBody>
        </p:sp>
      </p:grpSp>
      <p:cxnSp>
        <p:nvCxnSpPr>
          <p:cNvPr id="90" name="直线箭头连接符 89">
            <a:extLst>
              <a:ext uri="{FF2B5EF4-FFF2-40B4-BE49-F238E27FC236}">
                <a16:creationId xmlns:a16="http://schemas.microsoft.com/office/drawing/2014/main" id="{3A81372C-AC03-374D-BF27-829B9A7190AC}"/>
              </a:ext>
            </a:extLst>
          </p:cNvPr>
          <p:cNvCxnSpPr>
            <a:cxnSpLocks/>
            <a:stCxn id="71" idx="2"/>
            <a:endCxn id="74" idx="0"/>
          </p:cNvCxnSpPr>
          <p:nvPr/>
        </p:nvCxnSpPr>
        <p:spPr>
          <a:xfrm flipH="1">
            <a:off x="2797701" y="2627256"/>
            <a:ext cx="2012" cy="628839"/>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直线箭头连接符 93">
            <a:extLst>
              <a:ext uri="{FF2B5EF4-FFF2-40B4-BE49-F238E27FC236}">
                <a16:creationId xmlns:a16="http://schemas.microsoft.com/office/drawing/2014/main" id="{ED2CC0ED-93F0-064E-9E4A-26230C2CB078}"/>
              </a:ext>
            </a:extLst>
          </p:cNvPr>
          <p:cNvCxnSpPr>
            <a:cxnSpLocks/>
            <a:stCxn id="74" idx="2"/>
            <a:endCxn id="77" idx="0"/>
          </p:cNvCxnSpPr>
          <p:nvPr/>
        </p:nvCxnSpPr>
        <p:spPr>
          <a:xfrm>
            <a:off x="2797701" y="3842258"/>
            <a:ext cx="2645" cy="570081"/>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直线箭头连接符 96">
            <a:extLst>
              <a:ext uri="{FF2B5EF4-FFF2-40B4-BE49-F238E27FC236}">
                <a16:creationId xmlns:a16="http://schemas.microsoft.com/office/drawing/2014/main" id="{4BA9A7B6-D9CE-B54C-9CAB-D298AF836AFB}"/>
              </a:ext>
            </a:extLst>
          </p:cNvPr>
          <p:cNvCxnSpPr>
            <a:cxnSpLocks/>
            <a:stCxn id="77" idx="3"/>
            <a:endCxn id="41" idx="1"/>
          </p:cNvCxnSpPr>
          <p:nvPr/>
        </p:nvCxnSpPr>
        <p:spPr>
          <a:xfrm flipV="1">
            <a:off x="3364835" y="3193135"/>
            <a:ext cx="1781657" cy="1512286"/>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直线箭头连接符 99">
            <a:extLst>
              <a:ext uri="{FF2B5EF4-FFF2-40B4-BE49-F238E27FC236}">
                <a16:creationId xmlns:a16="http://schemas.microsoft.com/office/drawing/2014/main" id="{0563F2B8-AA15-3944-920F-057CB7FC2C51}"/>
              </a:ext>
            </a:extLst>
          </p:cNvPr>
          <p:cNvCxnSpPr>
            <a:cxnSpLocks/>
            <a:stCxn id="41" idx="2"/>
            <a:endCxn id="80" idx="0"/>
          </p:cNvCxnSpPr>
          <p:nvPr/>
        </p:nvCxnSpPr>
        <p:spPr>
          <a:xfrm>
            <a:off x="6297322" y="3486216"/>
            <a:ext cx="2678" cy="683982"/>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直线箭头连接符 102">
            <a:extLst>
              <a:ext uri="{FF2B5EF4-FFF2-40B4-BE49-F238E27FC236}">
                <a16:creationId xmlns:a16="http://schemas.microsoft.com/office/drawing/2014/main" id="{B79CFA8D-56FC-BE4D-B7E4-B12897D82017}"/>
              </a:ext>
            </a:extLst>
          </p:cNvPr>
          <p:cNvCxnSpPr>
            <a:cxnSpLocks/>
            <a:stCxn id="86" idx="1"/>
            <a:endCxn id="41" idx="3"/>
          </p:cNvCxnSpPr>
          <p:nvPr/>
        </p:nvCxnSpPr>
        <p:spPr>
          <a:xfrm flipH="1">
            <a:off x="7448151" y="2863362"/>
            <a:ext cx="1477918" cy="329773"/>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直线箭头连接符 105">
            <a:extLst>
              <a:ext uri="{FF2B5EF4-FFF2-40B4-BE49-F238E27FC236}">
                <a16:creationId xmlns:a16="http://schemas.microsoft.com/office/drawing/2014/main" id="{5B694C07-321A-C849-B9F3-FFCA4A947AF6}"/>
              </a:ext>
            </a:extLst>
          </p:cNvPr>
          <p:cNvCxnSpPr>
            <a:cxnSpLocks/>
            <a:stCxn id="41" idx="3"/>
            <a:endCxn id="83" idx="1"/>
          </p:cNvCxnSpPr>
          <p:nvPr/>
        </p:nvCxnSpPr>
        <p:spPr>
          <a:xfrm>
            <a:off x="7448151" y="3193135"/>
            <a:ext cx="1477918" cy="1384313"/>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灯片编号占位符 109">
            <a:extLst>
              <a:ext uri="{FF2B5EF4-FFF2-40B4-BE49-F238E27FC236}">
                <a16:creationId xmlns:a16="http://schemas.microsoft.com/office/drawing/2014/main" id="{5E9B9414-F2E5-9D4E-A62A-DE5CC9B52A40}"/>
              </a:ext>
            </a:extLst>
          </p:cNvPr>
          <p:cNvSpPr>
            <a:spLocks noGrp="1"/>
          </p:cNvSpPr>
          <p:nvPr>
            <p:ph type="sldNum" sz="quarter" idx="12"/>
          </p:nvPr>
        </p:nvSpPr>
        <p:spPr/>
        <p:txBody>
          <a:bodyPr/>
          <a:lstStyle/>
          <a:p>
            <a:fld id="{080BBEF3-EA10-47A7-94EA-06C977997AE4}" type="slidenum">
              <a:rPr lang="zh-CN" altLang="en-US" smtClean="0"/>
              <a:t>19</a:t>
            </a:fld>
            <a:endParaRPr lang="zh-CN" altLang="en-US"/>
          </a:p>
        </p:txBody>
      </p:sp>
    </p:spTree>
    <p:extLst>
      <p:ext uri="{BB962C8B-B14F-4D97-AF65-F5344CB8AC3E}">
        <p14:creationId xmlns:p14="http://schemas.microsoft.com/office/powerpoint/2010/main" val="805970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91C8630F-77E7-3642-886F-0A3691DA287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924" r="13818" b="216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5D5A112-8E43-0144-A3E3-EC9764679528}"/>
              </a:ext>
            </a:extLst>
          </p:cNvPr>
          <p:cNvSpPr>
            <a:spLocks noGrp="1"/>
          </p:cNvSpPr>
          <p:nvPr>
            <p:ph type="title"/>
          </p:nvPr>
        </p:nvSpPr>
        <p:spPr>
          <a:xfrm>
            <a:off x="439880" y="1475627"/>
            <a:ext cx="6187863" cy="1353938"/>
          </a:xfrm>
        </p:spPr>
        <p:txBody>
          <a:bodyPr vert="horz" lIns="91440" tIns="45720" rIns="91440" bIns="45720" rtlCol="0" anchor="b">
            <a:noAutofit/>
          </a:bodyPr>
          <a:lstStyle/>
          <a:p>
            <a:pPr>
              <a:lnSpc>
                <a:spcPct val="100000"/>
              </a:lnSpc>
            </a:pPr>
            <a:br>
              <a:rPr kumimoji="1" lang="en-US" sz="3200">
                <a:ea typeface="+mj-lt"/>
                <a:cs typeface="+mj-lt"/>
              </a:rPr>
            </a:br>
            <a:r>
              <a:rPr kumimoji="1" lang="en-US" sz="3200">
                <a:ea typeface="+mj-lt"/>
                <a:cs typeface="+mj-lt"/>
              </a:rPr>
              <a:t>Multimodal Physiological and Behavioral Data Fusion Based Mass Fitness Intelligent Guidance System</a:t>
            </a:r>
            <a:endParaRPr lang="en-US" sz="3200">
              <a:ea typeface="+mj-lt"/>
              <a:cs typeface="+mj-lt"/>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9">
            <a:extLst>
              <a:ext uri="{FF2B5EF4-FFF2-40B4-BE49-F238E27FC236}">
                <a16:creationId xmlns:a16="http://schemas.microsoft.com/office/drawing/2014/main" id="{5884FFCE-660C-7241-AC01-48E5FF6897EF}"/>
              </a:ext>
            </a:extLst>
          </p:cNvPr>
          <p:cNvSpPr txBox="1"/>
          <p:nvPr/>
        </p:nvSpPr>
        <p:spPr>
          <a:xfrm>
            <a:off x="477980" y="4005743"/>
            <a:ext cx="3262432" cy="461665"/>
          </a:xfrm>
          <a:prstGeom prst="rect">
            <a:avLst/>
          </a:prstGeom>
          <a:noFill/>
        </p:spPr>
        <p:txBody>
          <a:bodyPr wrap="none" rtlCol="0">
            <a:spAutoFit/>
          </a:bodyPr>
          <a:lstStyle/>
          <a:p>
            <a:r>
              <a:rPr kumimoji="1" lang="zh-CN" altLang="en-US" sz="2400"/>
              <a:t>陈冠霖，沈鑫杰，吴洋</a:t>
            </a:r>
            <a:endParaRPr kumimoji="1" lang="en-US" altLang="zh-CN" sz="2400"/>
          </a:p>
        </p:txBody>
      </p:sp>
      <p:sp>
        <p:nvSpPr>
          <p:cNvPr id="12" name="文本框 11">
            <a:extLst>
              <a:ext uri="{FF2B5EF4-FFF2-40B4-BE49-F238E27FC236}">
                <a16:creationId xmlns:a16="http://schemas.microsoft.com/office/drawing/2014/main" id="{5277C96E-B5FE-374A-A79C-2D84789AB7CD}"/>
              </a:ext>
            </a:extLst>
          </p:cNvPr>
          <p:cNvSpPr txBox="1"/>
          <p:nvPr/>
        </p:nvSpPr>
        <p:spPr>
          <a:xfrm>
            <a:off x="477980" y="4644720"/>
            <a:ext cx="2520242" cy="461665"/>
          </a:xfrm>
          <a:prstGeom prst="rect">
            <a:avLst/>
          </a:prstGeom>
          <a:noFill/>
        </p:spPr>
        <p:txBody>
          <a:bodyPr wrap="none" rtlCol="0">
            <a:spAutoFit/>
          </a:bodyPr>
          <a:lstStyle/>
          <a:p>
            <a:r>
              <a:rPr kumimoji="1" lang="en-US" altLang="zh-CN" sz="2400"/>
              <a:t>Instructor: </a:t>
            </a:r>
            <a:r>
              <a:rPr kumimoji="1" lang="zh-CN" altLang="en-US" sz="2400"/>
              <a:t>徐向民</a:t>
            </a:r>
          </a:p>
        </p:txBody>
      </p:sp>
      <p:sp>
        <p:nvSpPr>
          <p:cNvPr id="16" name="文本框 15">
            <a:extLst>
              <a:ext uri="{FF2B5EF4-FFF2-40B4-BE49-F238E27FC236}">
                <a16:creationId xmlns:a16="http://schemas.microsoft.com/office/drawing/2014/main" id="{1C3A2E63-3E3F-EA48-8C76-48B12EE534F6}"/>
              </a:ext>
            </a:extLst>
          </p:cNvPr>
          <p:cNvSpPr txBox="1"/>
          <p:nvPr/>
        </p:nvSpPr>
        <p:spPr>
          <a:xfrm>
            <a:off x="439880" y="2829565"/>
            <a:ext cx="4801314" cy="830997"/>
          </a:xfrm>
          <a:prstGeom prst="rect">
            <a:avLst/>
          </a:prstGeom>
          <a:noFill/>
        </p:spPr>
        <p:txBody>
          <a:bodyPr wrap="none" rtlCol="0">
            <a:spAutoFit/>
          </a:bodyPr>
          <a:lstStyle/>
          <a:p>
            <a:r>
              <a:rPr kumimoji="1" lang="zh-CN" altLang="en-US" sz="2400"/>
              <a:t>基于多模态生理及行为数据融合的</a:t>
            </a:r>
            <a:endParaRPr kumimoji="1" lang="en-US" altLang="zh-CN" sz="2400"/>
          </a:p>
          <a:p>
            <a:r>
              <a:rPr kumimoji="1" lang="zh-CN" altLang="en-US" sz="2400"/>
              <a:t>大众健身智慧指导系统 </a:t>
            </a:r>
          </a:p>
        </p:txBody>
      </p:sp>
      <p:sp>
        <p:nvSpPr>
          <p:cNvPr id="6" name="矩形 5">
            <a:extLst>
              <a:ext uri="{FF2B5EF4-FFF2-40B4-BE49-F238E27FC236}">
                <a16:creationId xmlns:a16="http://schemas.microsoft.com/office/drawing/2014/main" id="{9AC21D62-39C1-8E4A-99A4-4E6194C503E0}"/>
              </a:ext>
            </a:extLst>
          </p:cNvPr>
          <p:cNvSpPr/>
          <p:nvPr/>
        </p:nvSpPr>
        <p:spPr>
          <a:xfrm>
            <a:off x="322763" y="487434"/>
            <a:ext cx="1020620"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片 16" descr="logo多色">
            <a:extLst>
              <a:ext uri="{FF2B5EF4-FFF2-40B4-BE49-F238E27FC236}">
                <a16:creationId xmlns:a16="http://schemas.microsoft.com/office/drawing/2014/main" id="{EE20315C-F889-C64D-B79C-485F0CD0B399}"/>
              </a:ext>
            </a:extLst>
          </p:cNvPr>
          <p:cNvPicPr>
            <a:picLocks noChangeAspect="1"/>
          </p:cNvPicPr>
          <p:nvPr/>
        </p:nvPicPr>
        <p:blipFill>
          <a:blip r:embed="rId4">
            <a:alphaModFix amt="90000"/>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rcRect l="11" t="86944" r="72553" b="-467"/>
          <a:stretch>
            <a:fillRect/>
          </a:stretch>
        </p:blipFill>
        <p:spPr>
          <a:xfrm>
            <a:off x="521591" y="420899"/>
            <a:ext cx="2018409" cy="798372"/>
          </a:xfrm>
          <a:prstGeom prst="rect">
            <a:avLst/>
          </a:prstGeom>
          <a:solidFill>
            <a:schemeClr val="bg1"/>
          </a:solidFill>
          <a:effectLst/>
        </p:spPr>
      </p:pic>
      <p:sp>
        <p:nvSpPr>
          <p:cNvPr id="5" name="灯片编号占位符 4">
            <a:extLst>
              <a:ext uri="{FF2B5EF4-FFF2-40B4-BE49-F238E27FC236}">
                <a16:creationId xmlns:a16="http://schemas.microsoft.com/office/drawing/2014/main" id="{31914975-DF36-194E-85CC-A60A438C2B0A}"/>
              </a:ext>
            </a:extLst>
          </p:cNvPr>
          <p:cNvSpPr>
            <a:spLocks noGrp="1"/>
          </p:cNvSpPr>
          <p:nvPr>
            <p:ph type="sldNum" sz="quarter" idx="12"/>
          </p:nvPr>
        </p:nvSpPr>
        <p:spPr/>
        <p:txBody>
          <a:bodyPr/>
          <a:lstStyle/>
          <a:p>
            <a:fld id="{5ED4D1C0-1183-3743-8A20-B46E1F6F3446}" type="slidenum">
              <a:rPr kumimoji="1" lang="zh-CN" altLang="en-US" smtClean="0"/>
              <a:t>2</a:t>
            </a:fld>
            <a:endParaRPr kumimoji="1" lang="zh-CN" altLang="en-US"/>
          </a:p>
        </p:txBody>
      </p:sp>
    </p:spTree>
    <p:extLst>
      <p:ext uri="{BB962C8B-B14F-4D97-AF65-F5344CB8AC3E}">
        <p14:creationId xmlns:p14="http://schemas.microsoft.com/office/powerpoint/2010/main" val="3568720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我的影片" descr="我的影片">
            <a:hlinkClick r:id="" action="ppaction://media"/>
            <a:extLst>
              <a:ext uri="{FF2B5EF4-FFF2-40B4-BE49-F238E27FC236}">
                <a16:creationId xmlns:a16="http://schemas.microsoft.com/office/drawing/2014/main" id="{7AFC8A06-5E8A-0548-8EA7-52504E759D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236" r="34386"/>
          <a:stretch/>
        </p:blipFill>
        <p:spPr>
          <a:xfrm>
            <a:off x="8368538" y="403612"/>
            <a:ext cx="3390574" cy="6078071"/>
          </a:xfrm>
          <a:prstGeom prst="rect">
            <a:avLst/>
          </a:prstGeom>
        </p:spPr>
      </p:pic>
      <p:sp>
        <p:nvSpPr>
          <p:cNvPr id="40" name="灯片编号占位符 39">
            <a:extLst>
              <a:ext uri="{FF2B5EF4-FFF2-40B4-BE49-F238E27FC236}">
                <a16:creationId xmlns:a16="http://schemas.microsoft.com/office/drawing/2014/main" id="{D2CEB108-1675-A243-A3D7-CFC35F97524E}"/>
              </a:ext>
            </a:extLst>
          </p:cNvPr>
          <p:cNvSpPr>
            <a:spLocks noGrp="1"/>
          </p:cNvSpPr>
          <p:nvPr>
            <p:ph type="sldNum" sz="quarter" idx="12"/>
          </p:nvPr>
        </p:nvSpPr>
        <p:spPr/>
        <p:txBody>
          <a:bodyPr/>
          <a:lstStyle/>
          <a:p>
            <a:fld id="{080BBEF3-EA10-47A7-94EA-06C977997AE4}" type="slidenum">
              <a:rPr lang="zh-CN" altLang="en-US" smtClean="0"/>
              <a:t>20</a:t>
            </a:fld>
            <a:endParaRPr lang="zh-CN" altLang="en-US"/>
          </a:p>
        </p:txBody>
      </p:sp>
      <p:sp>
        <p:nvSpPr>
          <p:cNvPr id="51" name="文本框 50">
            <a:extLst>
              <a:ext uri="{FF2B5EF4-FFF2-40B4-BE49-F238E27FC236}">
                <a16:creationId xmlns:a16="http://schemas.microsoft.com/office/drawing/2014/main" id="{3A53CD67-FFC8-7346-8B0B-5E31392A9BFD}"/>
              </a:ext>
            </a:extLst>
          </p:cNvPr>
          <p:cNvSpPr txBox="1"/>
          <p:nvPr/>
        </p:nvSpPr>
        <p:spPr>
          <a:xfrm>
            <a:off x="318048" y="156695"/>
            <a:ext cx="4611757"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App</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pic>
        <p:nvPicPr>
          <p:cNvPr id="1026" name="Picture 2">
            <a:extLst>
              <a:ext uri="{FF2B5EF4-FFF2-40B4-BE49-F238E27FC236}">
                <a16:creationId xmlns:a16="http://schemas.microsoft.com/office/drawing/2014/main" id="{AA52B724-6BFA-FB43-A13A-78B2BA725F4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000" b="77895" l="12656" r="83828">
                        <a14:foregroundMark x1="11563" y1="49895" x2="15391" y2="47579"/>
                        <a14:foregroundMark x1="15391" y1="47579" x2="12656" y2="51368"/>
                        <a14:foregroundMark x1="12969" y1="51368" x2="16953" y2="54526"/>
                        <a14:foregroundMark x1="16953" y1="54526" x2="18281" y2="54105"/>
                        <a14:foregroundMark x1="13359" y1="50737" x2="17500" y2="51158"/>
                        <a14:foregroundMark x1="29531" y1="51368" x2="33438" y2="52421"/>
                        <a14:foregroundMark x1="33438" y1="52421" x2="37422" y2="51789"/>
                        <a14:foregroundMark x1="37422" y1="51789" x2="30000" y2="49053"/>
                        <a14:foregroundMark x1="32891" y1="71368" x2="32109" y2="69263"/>
                        <a14:foregroundMark x1="58672" y1="26737" x2="62344" y2="30316"/>
                        <a14:foregroundMark x1="62344" y1="30316" x2="60000" y2="27368"/>
                        <a14:foregroundMark x1="53750" y1="69474" x2="53594" y2="68842"/>
                        <a14:foregroundMark x1="67578" y1="70105" x2="67578" y2="70737"/>
                      </a14:backgroundRemoval>
                    </a14:imgEffect>
                  </a14:imgLayer>
                </a14:imgProps>
              </a:ext>
              <a:ext uri="{28A0092B-C50C-407E-A947-70E740481C1C}">
                <a14:useLocalDpi xmlns:a14="http://schemas.microsoft.com/office/drawing/2010/main" val="0"/>
              </a:ext>
            </a:extLst>
          </a:blip>
          <a:srcRect l="7500" t="28206" r="54674" b="14782"/>
          <a:stretch/>
        </p:blipFill>
        <p:spPr bwMode="auto">
          <a:xfrm>
            <a:off x="1654266" y="863220"/>
            <a:ext cx="4611757" cy="2579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39C459-85FD-7849-AFED-1F1639CEC94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316" b="78105" l="48906" r="88906">
                        <a14:foregroundMark x1="83594" y1="49895" x2="82344" y2="50316"/>
                        <a14:foregroundMark x1="88516" y1="48632" x2="88906" y2="54105"/>
                        <a14:foregroundMark x1="58438" y1="27368" x2="60859" y2="28000"/>
                        <a14:foregroundMark x1="53516" y1="70947" x2="54141" y2="67158"/>
                        <a14:foregroundMark x1="66719" y1="70737" x2="66484" y2="73474"/>
                        <a14:backgroundMark x1="74453" y1="50526" x2="75156" y2="51158"/>
                      </a14:backgroundRemoval>
                    </a14:imgEffect>
                  </a14:imgLayer>
                </a14:imgProps>
              </a:ext>
              <a:ext uri="{28A0092B-C50C-407E-A947-70E740481C1C}">
                <a14:useLocalDpi xmlns:a14="http://schemas.microsoft.com/office/drawing/2010/main" val="0"/>
              </a:ext>
            </a:extLst>
          </a:blip>
          <a:srcRect l="44195" t="15530" r="7996" b="14790"/>
          <a:stretch/>
        </p:blipFill>
        <p:spPr bwMode="auto">
          <a:xfrm>
            <a:off x="683915" y="2716157"/>
            <a:ext cx="5828780" cy="3152634"/>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线箭头连接符 51">
            <a:extLst>
              <a:ext uri="{FF2B5EF4-FFF2-40B4-BE49-F238E27FC236}">
                <a16:creationId xmlns:a16="http://schemas.microsoft.com/office/drawing/2014/main" id="{F68BB16B-88E3-6847-8C92-9E76E920C7B5}"/>
              </a:ext>
            </a:extLst>
          </p:cNvPr>
          <p:cNvCxnSpPr>
            <a:cxnSpLocks/>
          </p:cNvCxnSpPr>
          <p:nvPr/>
        </p:nvCxnSpPr>
        <p:spPr>
          <a:xfrm>
            <a:off x="4079717" y="4278619"/>
            <a:ext cx="723632" cy="0"/>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线箭头连接符 52">
            <a:extLst>
              <a:ext uri="{FF2B5EF4-FFF2-40B4-BE49-F238E27FC236}">
                <a16:creationId xmlns:a16="http://schemas.microsoft.com/office/drawing/2014/main" id="{CC75A63F-5EC8-304D-8D47-ED029FC535D2}"/>
              </a:ext>
            </a:extLst>
          </p:cNvPr>
          <p:cNvCxnSpPr>
            <a:cxnSpLocks/>
          </p:cNvCxnSpPr>
          <p:nvPr/>
        </p:nvCxnSpPr>
        <p:spPr>
          <a:xfrm flipV="1">
            <a:off x="3587434" y="2210937"/>
            <a:ext cx="629724" cy="1712841"/>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直线箭头连接符 53">
            <a:extLst>
              <a:ext uri="{FF2B5EF4-FFF2-40B4-BE49-F238E27FC236}">
                <a16:creationId xmlns:a16="http://schemas.microsoft.com/office/drawing/2014/main" id="{642F0060-E36D-1C4E-B111-9577FA2F8129}"/>
              </a:ext>
            </a:extLst>
          </p:cNvPr>
          <p:cNvCxnSpPr>
            <a:cxnSpLocks/>
          </p:cNvCxnSpPr>
          <p:nvPr/>
        </p:nvCxnSpPr>
        <p:spPr>
          <a:xfrm>
            <a:off x="3425286" y="1849318"/>
            <a:ext cx="723632" cy="0"/>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直线箭头连接符 54">
            <a:extLst>
              <a:ext uri="{FF2B5EF4-FFF2-40B4-BE49-F238E27FC236}">
                <a16:creationId xmlns:a16="http://schemas.microsoft.com/office/drawing/2014/main" id="{25D0CF0E-AA55-E14F-A256-0628127A8D65}"/>
              </a:ext>
            </a:extLst>
          </p:cNvPr>
          <p:cNvCxnSpPr>
            <a:cxnSpLocks/>
          </p:cNvCxnSpPr>
          <p:nvPr/>
        </p:nvCxnSpPr>
        <p:spPr>
          <a:xfrm>
            <a:off x="4998045" y="2210937"/>
            <a:ext cx="0" cy="313899"/>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线箭头连接符 55">
            <a:extLst>
              <a:ext uri="{FF2B5EF4-FFF2-40B4-BE49-F238E27FC236}">
                <a16:creationId xmlns:a16="http://schemas.microsoft.com/office/drawing/2014/main" id="{C052B61E-A56C-584B-B408-E0EE4319FE87}"/>
              </a:ext>
            </a:extLst>
          </p:cNvPr>
          <p:cNvCxnSpPr>
            <a:cxnSpLocks/>
          </p:cNvCxnSpPr>
          <p:nvPr/>
        </p:nvCxnSpPr>
        <p:spPr>
          <a:xfrm>
            <a:off x="2666552" y="3650823"/>
            <a:ext cx="0" cy="313899"/>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直线箭头连接符 56">
            <a:extLst>
              <a:ext uri="{FF2B5EF4-FFF2-40B4-BE49-F238E27FC236}">
                <a16:creationId xmlns:a16="http://schemas.microsoft.com/office/drawing/2014/main" id="{879A0F9E-8264-704A-848F-7330473901F0}"/>
              </a:ext>
            </a:extLst>
          </p:cNvPr>
          <p:cNvCxnSpPr>
            <a:cxnSpLocks/>
          </p:cNvCxnSpPr>
          <p:nvPr/>
        </p:nvCxnSpPr>
        <p:spPr>
          <a:xfrm>
            <a:off x="3444173" y="4601571"/>
            <a:ext cx="0" cy="313899"/>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直线箭头连接符 57">
            <a:extLst>
              <a:ext uri="{FF2B5EF4-FFF2-40B4-BE49-F238E27FC236}">
                <a16:creationId xmlns:a16="http://schemas.microsoft.com/office/drawing/2014/main" id="{17A2957F-EBB1-DA41-A5BF-A968680DB057}"/>
              </a:ext>
            </a:extLst>
          </p:cNvPr>
          <p:cNvCxnSpPr>
            <a:cxnSpLocks/>
          </p:cNvCxnSpPr>
          <p:nvPr/>
        </p:nvCxnSpPr>
        <p:spPr>
          <a:xfrm>
            <a:off x="1834040" y="4601571"/>
            <a:ext cx="0" cy="313899"/>
          </a:xfrm>
          <a:prstGeom prst="straightConnector1">
            <a:avLst/>
          </a:prstGeom>
          <a:ln w="381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209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图片包含 图表&#10;&#10;已自动生成说明">
            <a:extLst>
              <a:ext uri="{FF2B5EF4-FFF2-40B4-BE49-F238E27FC236}">
                <a16:creationId xmlns:a16="http://schemas.microsoft.com/office/drawing/2014/main" id="{39A07B5C-49B0-A8DB-F692-C24FAF930E02}"/>
              </a:ext>
            </a:extLst>
          </p:cNvPr>
          <p:cNvPicPr>
            <a:picLocks noGrp="1" noChangeAspect="1"/>
          </p:cNvPicPr>
          <p:nvPr>
            <p:ph idx="1"/>
          </p:nvPr>
        </p:nvPicPr>
        <p:blipFill>
          <a:blip r:embed="rId2"/>
          <a:stretch>
            <a:fillRect/>
          </a:stretch>
        </p:blipFill>
        <p:spPr>
          <a:xfrm>
            <a:off x="157480" y="1402832"/>
            <a:ext cx="11780807" cy="4527514"/>
          </a:xfrm>
        </p:spPr>
      </p:pic>
      <p:sp>
        <p:nvSpPr>
          <p:cNvPr id="4" name="灯片编号占位符 3">
            <a:extLst>
              <a:ext uri="{FF2B5EF4-FFF2-40B4-BE49-F238E27FC236}">
                <a16:creationId xmlns:a16="http://schemas.microsoft.com/office/drawing/2014/main" id="{A2101D7E-AA6C-9D79-6ECE-7417599E0617}"/>
              </a:ext>
            </a:extLst>
          </p:cNvPr>
          <p:cNvSpPr>
            <a:spLocks noGrp="1"/>
          </p:cNvSpPr>
          <p:nvPr>
            <p:ph type="sldNum" sz="quarter" idx="12"/>
          </p:nvPr>
        </p:nvSpPr>
        <p:spPr/>
        <p:txBody>
          <a:bodyPr/>
          <a:lstStyle/>
          <a:p>
            <a:fld id="{080BBEF3-EA10-47A7-94EA-06C977997AE4}" type="slidenum">
              <a:rPr lang="zh-CN" altLang="en-US" smtClean="0"/>
              <a:t>21</a:t>
            </a:fld>
            <a:endParaRPr lang="zh-CN" altLang="en-US"/>
          </a:p>
        </p:txBody>
      </p:sp>
      <p:sp>
        <p:nvSpPr>
          <p:cNvPr id="6" name="文本框 5">
            <a:extLst>
              <a:ext uri="{FF2B5EF4-FFF2-40B4-BE49-F238E27FC236}">
                <a16:creationId xmlns:a16="http://schemas.microsoft.com/office/drawing/2014/main" id="{59383D2A-072E-C6F6-A964-F4861D50109F}"/>
              </a:ext>
            </a:extLst>
          </p:cNvPr>
          <p:cNvSpPr txBox="1"/>
          <p:nvPr/>
        </p:nvSpPr>
        <p:spPr>
          <a:xfrm>
            <a:off x="318048" y="156695"/>
            <a:ext cx="4611757" cy="1107996"/>
          </a:xfrm>
          <a:prstGeom prst="rect">
            <a:avLst/>
          </a:prstGeom>
          <a:noFill/>
        </p:spPr>
        <p:txBody>
          <a:bodyPr wrap="square" lIns="91440" tIns="45720" rIns="91440" bIns="45720" anchor="t">
            <a:spAutoFit/>
          </a:bodyPr>
          <a:lstStyle/>
          <a:p>
            <a:pPr lvl="0">
              <a:defRPr/>
            </a:pPr>
            <a:r>
              <a:rPr lang="en-US" altLang="zh-CN" sz="6600">
                <a:solidFill>
                  <a:schemeClr val="bg1"/>
                </a:solidFill>
                <a:latin typeface="Calibri"/>
                <a:ea typeface="宋体"/>
                <a:cs typeface="Calibri"/>
              </a:rPr>
              <a:t>FPGA</a:t>
            </a:r>
            <a:endParaRPr lang="zh-CN">
              <a:solidFill>
                <a:schemeClr val="bg1"/>
              </a:solidFill>
              <a:cs typeface="+mn-cs"/>
            </a:endParaRPr>
          </a:p>
        </p:txBody>
      </p:sp>
    </p:spTree>
    <p:extLst>
      <p:ext uri="{BB962C8B-B14F-4D97-AF65-F5344CB8AC3E}">
        <p14:creationId xmlns:p14="http://schemas.microsoft.com/office/powerpoint/2010/main" val="402323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15E92836-5ECC-462A-9A06-59CADBA44D71}"/>
              </a:ext>
            </a:extLst>
          </p:cNvPr>
          <p:cNvSpPr txBox="1"/>
          <p:nvPr/>
        </p:nvSpPr>
        <p:spPr>
          <a:xfrm>
            <a:off x="2548438" y="1474893"/>
            <a:ext cx="6930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Hardware deliver the raw data to the sever, which will be processed by algorithms</a:t>
            </a:r>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nvGrpSpPr>
          <p:cNvPr id="9" name="组合 8">
            <a:extLst>
              <a:ext uri="{FF2B5EF4-FFF2-40B4-BE49-F238E27FC236}">
                <a16:creationId xmlns:a16="http://schemas.microsoft.com/office/drawing/2014/main" id="{41F6782F-68A0-45D2-BC00-CD3F4909BB9B}"/>
              </a:ext>
            </a:extLst>
          </p:cNvPr>
          <p:cNvGrpSpPr/>
          <p:nvPr/>
        </p:nvGrpSpPr>
        <p:grpSpPr>
          <a:xfrm>
            <a:off x="2000975" y="2635233"/>
            <a:ext cx="1469903" cy="644204"/>
            <a:chOff x="5532702" y="5165753"/>
            <a:chExt cx="759971" cy="564559"/>
          </a:xfrm>
        </p:grpSpPr>
        <p:sp>
          <p:nvSpPr>
            <p:cNvPr id="12" name="文本框 11">
              <a:extLst>
                <a:ext uri="{FF2B5EF4-FFF2-40B4-BE49-F238E27FC236}">
                  <a16:creationId xmlns:a16="http://schemas.microsoft.com/office/drawing/2014/main" id="{3A7866B1-CE54-489F-B4F4-E5447702F2FD}"/>
                </a:ext>
              </a:extLst>
            </p:cNvPr>
            <p:cNvSpPr txBox="1"/>
            <p:nvPr/>
          </p:nvSpPr>
          <p:spPr>
            <a:xfrm>
              <a:off x="5566278" y="5165753"/>
              <a:ext cx="726395" cy="564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Raw Data</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3" name="矩形: 圆角 78">
              <a:extLst>
                <a:ext uri="{FF2B5EF4-FFF2-40B4-BE49-F238E27FC236}">
                  <a16:creationId xmlns:a16="http://schemas.microsoft.com/office/drawing/2014/main" id="{7CAEF827-DDBE-4B92-979E-F04C2F2A83A8}"/>
                </a:ext>
              </a:extLst>
            </p:cNvPr>
            <p:cNvSpPr/>
            <p:nvPr/>
          </p:nvSpPr>
          <p:spPr>
            <a:xfrm>
              <a:off x="5532702" y="5191404"/>
              <a:ext cx="729598" cy="3693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grpSp>
        <p:nvGrpSpPr>
          <p:cNvPr id="14" name="组合 13">
            <a:extLst>
              <a:ext uri="{FF2B5EF4-FFF2-40B4-BE49-F238E27FC236}">
                <a16:creationId xmlns:a16="http://schemas.microsoft.com/office/drawing/2014/main" id="{D9F8D1C2-A498-40AB-B832-2168CF6F84F2}"/>
              </a:ext>
            </a:extLst>
          </p:cNvPr>
          <p:cNvGrpSpPr/>
          <p:nvPr/>
        </p:nvGrpSpPr>
        <p:grpSpPr>
          <a:xfrm>
            <a:off x="3697813" y="2651322"/>
            <a:ext cx="1515507" cy="987134"/>
            <a:chOff x="5585896" y="5180307"/>
            <a:chExt cx="776329" cy="830997"/>
          </a:xfrm>
        </p:grpSpPr>
        <p:sp>
          <p:nvSpPr>
            <p:cNvPr id="15" name="文本框 14">
              <a:extLst>
                <a:ext uri="{FF2B5EF4-FFF2-40B4-BE49-F238E27FC236}">
                  <a16:creationId xmlns:a16="http://schemas.microsoft.com/office/drawing/2014/main" id="{195F35A0-3973-425A-A056-E0912EA5E0F1}"/>
                </a:ext>
              </a:extLst>
            </p:cNvPr>
            <p:cNvSpPr txBox="1"/>
            <p:nvPr/>
          </p:nvSpPr>
          <p:spPr>
            <a:xfrm>
              <a:off x="5635830" y="5180307"/>
              <a:ext cx="7263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Smooth</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6" name="矩形: 圆角 78">
              <a:extLst>
                <a:ext uri="{FF2B5EF4-FFF2-40B4-BE49-F238E27FC236}">
                  <a16:creationId xmlns:a16="http://schemas.microsoft.com/office/drawing/2014/main" id="{26716BCE-BDEE-4A03-B188-40A7726EBED2}"/>
                </a:ext>
              </a:extLst>
            </p:cNvPr>
            <p:cNvSpPr/>
            <p:nvPr/>
          </p:nvSpPr>
          <p:spPr>
            <a:xfrm>
              <a:off x="5585896" y="5191404"/>
              <a:ext cx="676403" cy="3693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grpSp>
        <p:nvGrpSpPr>
          <p:cNvPr id="17" name="组合 16">
            <a:extLst>
              <a:ext uri="{FF2B5EF4-FFF2-40B4-BE49-F238E27FC236}">
                <a16:creationId xmlns:a16="http://schemas.microsoft.com/office/drawing/2014/main" id="{53CA68BB-9377-48E3-8DEE-7DEE1E4E31ED}"/>
              </a:ext>
            </a:extLst>
          </p:cNvPr>
          <p:cNvGrpSpPr/>
          <p:nvPr/>
        </p:nvGrpSpPr>
        <p:grpSpPr>
          <a:xfrm>
            <a:off x="5328426" y="2644831"/>
            <a:ext cx="1963496" cy="726758"/>
            <a:chOff x="5585896" y="5191404"/>
            <a:chExt cx="736841" cy="547535"/>
          </a:xfrm>
        </p:grpSpPr>
        <p:sp>
          <p:nvSpPr>
            <p:cNvPr id="18" name="文本框 17">
              <a:extLst>
                <a:ext uri="{FF2B5EF4-FFF2-40B4-BE49-F238E27FC236}">
                  <a16:creationId xmlns:a16="http://schemas.microsoft.com/office/drawing/2014/main" id="{50C6DEC4-A952-4697-B0F9-93ED25E7D430}"/>
                </a:ext>
              </a:extLst>
            </p:cNvPr>
            <p:cNvSpPr txBox="1"/>
            <p:nvPr/>
          </p:nvSpPr>
          <p:spPr>
            <a:xfrm>
              <a:off x="5596342" y="5193269"/>
              <a:ext cx="726395" cy="5456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Data process</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9" name="矩形: 圆角 78">
              <a:extLst>
                <a:ext uri="{FF2B5EF4-FFF2-40B4-BE49-F238E27FC236}">
                  <a16:creationId xmlns:a16="http://schemas.microsoft.com/office/drawing/2014/main" id="{C84D3705-B4E0-473A-8CD3-E36642058A0C}"/>
                </a:ext>
              </a:extLst>
            </p:cNvPr>
            <p:cNvSpPr/>
            <p:nvPr/>
          </p:nvSpPr>
          <p:spPr>
            <a:xfrm>
              <a:off x="5585896" y="5191404"/>
              <a:ext cx="676403" cy="3693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grpSp>
        <p:nvGrpSpPr>
          <p:cNvPr id="20" name="组合 19">
            <a:extLst>
              <a:ext uri="{FF2B5EF4-FFF2-40B4-BE49-F238E27FC236}">
                <a16:creationId xmlns:a16="http://schemas.microsoft.com/office/drawing/2014/main" id="{3CA90FB0-7CC2-486F-BAF3-395C4E653D4F}"/>
              </a:ext>
            </a:extLst>
          </p:cNvPr>
          <p:cNvGrpSpPr/>
          <p:nvPr/>
        </p:nvGrpSpPr>
        <p:grpSpPr>
          <a:xfrm>
            <a:off x="7471211" y="2664498"/>
            <a:ext cx="2498087" cy="482969"/>
            <a:chOff x="5585896" y="5191404"/>
            <a:chExt cx="697508" cy="369332"/>
          </a:xfrm>
        </p:grpSpPr>
        <p:sp>
          <p:nvSpPr>
            <p:cNvPr id="21" name="文本框 20">
              <a:extLst>
                <a:ext uri="{FF2B5EF4-FFF2-40B4-BE49-F238E27FC236}">
                  <a16:creationId xmlns:a16="http://schemas.microsoft.com/office/drawing/2014/main" id="{2CF1657D-2C7A-4421-A2D3-36F8648DB576}"/>
                </a:ext>
              </a:extLst>
            </p:cNvPr>
            <p:cNvSpPr txBox="1"/>
            <p:nvPr/>
          </p:nvSpPr>
          <p:spPr>
            <a:xfrm>
              <a:off x="5613757" y="5194210"/>
              <a:ext cx="669647" cy="3530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Score calculating</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2" name="矩形: 圆角 78">
              <a:extLst>
                <a:ext uri="{FF2B5EF4-FFF2-40B4-BE49-F238E27FC236}">
                  <a16:creationId xmlns:a16="http://schemas.microsoft.com/office/drawing/2014/main" id="{147787D2-1FC6-4083-AE4D-84826573FBE9}"/>
                </a:ext>
              </a:extLst>
            </p:cNvPr>
            <p:cNvSpPr/>
            <p:nvPr/>
          </p:nvSpPr>
          <p:spPr>
            <a:xfrm>
              <a:off x="5585896" y="5191404"/>
              <a:ext cx="676403" cy="3693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grpSp>
        <p:nvGrpSpPr>
          <p:cNvPr id="23" name="组合 22">
            <a:extLst>
              <a:ext uri="{FF2B5EF4-FFF2-40B4-BE49-F238E27FC236}">
                <a16:creationId xmlns:a16="http://schemas.microsoft.com/office/drawing/2014/main" id="{BADB748B-FB7B-44F8-B01B-4BEFA9CC568A}"/>
              </a:ext>
            </a:extLst>
          </p:cNvPr>
          <p:cNvGrpSpPr/>
          <p:nvPr/>
        </p:nvGrpSpPr>
        <p:grpSpPr>
          <a:xfrm>
            <a:off x="5217201" y="3831977"/>
            <a:ext cx="2192175" cy="546280"/>
            <a:chOff x="5585896" y="5191404"/>
            <a:chExt cx="740337" cy="369332"/>
          </a:xfrm>
        </p:grpSpPr>
        <p:sp>
          <p:nvSpPr>
            <p:cNvPr id="24" name="文本框 23">
              <a:extLst>
                <a:ext uri="{FF2B5EF4-FFF2-40B4-BE49-F238E27FC236}">
                  <a16:creationId xmlns:a16="http://schemas.microsoft.com/office/drawing/2014/main" id="{78145A72-5196-4963-84C3-3AA5EB307ECF}"/>
                </a:ext>
              </a:extLst>
            </p:cNvPr>
            <p:cNvSpPr txBox="1"/>
            <p:nvPr/>
          </p:nvSpPr>
          <p:spPr>
            <a:xfrm>
              <a:off x="5599838" y="5218932"/>
              <a:ext cx="726395" cy="312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Fitness Report</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5" name="矩形: 圆角 78">
              <a:extLst>
                <a:ext uri="{FF2B5EF4-FFF2-40B4-BE49-F238E27FC236}">
                  <a16:creationId xmlns:a16="http://schemas.microsoft.com/office/drawing/2014/main" id="{74B5D688-E605-4B45-AFE6-A6615B3FA162}"/>
                </a:ext>
              </a:extLst>
            </p:cNvPr>
            <p:cNvSpPr/>
            <p:nvPr/>
          </p:nvSpPr>
          <p:spPr>
            <a:xfrm>
              <a:off x="5585896" y="5191404"/>
              <a:ext cx="676403" cy="3693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grpSp>
        <p:nvGrpSpPr>
          <p:cNvPr id="26" name="组合 25">
            <a:extLst>
              <a:ext uri="{FF2B5EF4-FFF2-40B4-BE49-F238E27FC236}">
                <a16:creationId xmlns:a16="http://schemas.microsoft.com/office/drawing/2014/main" id="{5764FBEF-5783-42DF-8A87-0336BE2791F9}"/>
              </a:ext>
            </a:extLst>
          </p:cNvPr>
          <p:cNvGrpSpPr/>
          <p:nvPr/>
        </p:nvGrpSpPr>
        <p:grpSpPr>
          <a:xfrm>
            <a:off x="4624390" y="4724969"/>
            <a:ext cx="3405692" cy="563659"/>
            <a:chOff x="5585896" y="5191404"/>
            <a:chExt cx="698396" cy="369332"/>
          </a:xfrm>
        </p:grpSpPr>
        <p:sp>
          <p:nvSpPr>
            <p:cNvPr id="27" name="文本框 26">
              <a:extLst>
                <a:ext uri="{FF2B5EF4-FFF2-40B4-BE49-F238E27FC236}">
                  <a16:creationId xmlns:a16="http://schemas.microsoft.com/office/drawing/2014/main" id="{E9493A27-4FA0-4173-812C-E54B298CB0D1}"/>
                </a:ext>
              </a:extLst>
            </p:cNvPr>
            <p:cNvSpPr txBox="1"/>
            <p:nvPr/>
          </p:nvSpPr>
          <p:spPr>
            <a:xfrm>
              <a:off x="5586373" y="5214520"/>
              <a:ext cx="697919" cy="3025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Lesson Recommendation</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8" name="矩形: 圆角 78">
              <a:extLst>
                <a:ext uri="{FF2B5EF4-FFF2-40B4-BE49-F238E27FC236}">
                  <a16:creationId xmlns:a16="http://schemas.microsoft.com/office/drawing/2014/main" id="{D7936F54-386C-42D0-82FE-45E4D0B0E9B6}"/>
                </a:ext>
              </a:extLst>
            </p:cNvPr>
            <p:cNvSpPr/>
            <p:nvPr/>
          </p:nvSpPr>
          <p:spPr>
            <a:xfrm>
              <a:off x="5585896" y="5191404"/>
              <a:ext cx="676403" cy="3693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cxnSp>
        <p:nvCxnSpPr>
          <p:cNvPr id="29" name="直接箭头连接符 28">
            <a:extLst>
              <a:ext uri="{FF2B5EF4-FFF2-40B4-BE49-F238E27FC236}">
                <a16:creationId xmlns:a16="http://schemas.microsoft.com/office/drawing/2014/main" id="{E8283827-1CCA-4A2C-8878-30FD946653BF}"/>
              </a:ext>
            </a:extLst>
          </p:cNvPr>
          <p:cNvCxnSpPr>
            <a:cxnSpLocks/>
          </p:cNvCxnSpPr>
          <p:nvPr/>
        </p:nvCxnSpPr>
        <p:spPr>
          <a:xfrm>
            <a:off x="5001590" y="2884664"/>
            <a:ext cx="29647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6EC1F859-2060-4D9B-AC28-1DDA3F3AEBDE}"/>
              </a:ext>
            </a:extLst>
          </p:cNvPr>
          <p:cNvCxnSpPr>
            <a:cxnSpLocks/>
          </p:cNvCxnSpPr>
          <p:nvPr/>
        </p:nvCxnSpPr>
        <p:spPr>
          <a:xfrm>
            <a:off x="7155838" y="2883865"/>
            <a:ext cx="29647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6767E02D-AC11-465D-95BC-1E032B1C9011}"/>
              </a:ext>
            </a:extLst>
          </p:cNvPr>
          <p:cNvCxnSpPr>
            <a:cxnSpLocks/>
          </p:cNvCxnSpPr>
          <p:nvPr/>
        </p:nvCxnSpPr>
        <p:spPr>
          <a:xfrm>
            <a:off x="3401337" y="2906184"/>
            <a:ext cx="29647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8654703B-DE44-4E6C-A920-A64BD80DE80A}"/>
              </a:ext>
            </a:extLst>
          </p:cNvPr>
          <p:cNvCxnSpPr>
            <a:stCxn id="19" idx="2"/>
          </p:cNvCxnSpPr>
          <p:nvPr/>
        </p:nvCxnSpPr>
        <p:spPr>
          <a:xfrm>
            <a:off x="6229647" y="3135055"/>
            <a:ext cx="0" cy="6492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连接符: 肘形 37">
            <a:extLst>
              <a:ext uri="{FF2B5EF4-FFF2-40B4-BE49-F238E27FC236}">
                <a16:creationId xmlns:a16="http://schemas.microsoft.com/office/drawing/2014/main" id="{17A8B7E9-5D8D-4478-8248-DCC0E4F0DAD1}"/>
              </a:ext>
            </a:extLst>
          </p:cNvPr>
          <p:cNvCxnSpPr>
            <a:stCxn id="22" idx="2"/>
            <a:endCxn id="25" idx="3"/>
          </p:cNvCxnSpPr>
          <p:nvPr/>
        </p:nvCxnSpPr>
        <p:spPr>
          <a:xfrm rot="5400000">
            <a:off x="7472439" y="2895088"/>
            <a:ext cx="957635" cy="1462400"/>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A0360964-C2AA-8248-9A4C-ED0BB743BD75}"/>
              </a:ext>
            </a:extLst>
          </p:cNvPr>
          <p:cNvSpPr txBox="1"/>
          <p:nvPr/>
        </p:nvSpPr>
        <p:spPr>
          <a:xfrm>
            <a:off x="318048" y="156695"/>
            <a:ext cx="4611757"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Algorithms</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2" name="灯片编号占位符 1">
            <a:extLst>
              <a:ext uri="{FF2B5EF4-FFF2-40B4-BE49-F238E27FC236}">
                <a16:creationId xmlns:a16="http://schemas.microsoft.com/office/drawing/2014/main" id="{DBFD5551-2DB7-AF4D-B6EE-D493D8D83A27}"/>
              </a:ext>
            </a:extLst>
          </p:cNvPr>
          <p:cNvSpPr>
            <a:spLocks noGrp="1"/>
          </p:cNvSpPr>
          <p:nvPr>
            <p:ph type="sldNum" sz="quarter" idx="12"/>
          </p:nvPr>
        </p:nvSpPr>
        <p:spPr/>
        <p:txBody>
          <a:bodyPr/>
          <a:lstStyle/>
          <a:p>
            <a:fld id="{080BBEF3-EA10-47A7-94EA-06C977997AE4}" type="slidenum">
              <a:rPr lang="zh-CN" altLang="en-US" smtClean="0"/>
              <a:t>22</a:t>
            </a:fld>
            <a:endParaRPr lang="zh-CN" altLang="en-US"/>
          </a:p>
        </p:txBody>
      </p:sp>
    </p:spTree>
    <p:extLst>
      <p:ext uri="{BB962C8B-B14F-4D97-AF65-F5344CB8AC3E}">
        <p14:creationId xmlns:p14="http://schemas.microsoft.com/office/powerpoint/2010/main" val="2790131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D5B2348-C3EE-458B-97A4-809B384B4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11" y="1464784"/>
            <a:ext cx="4159647" cy="3119736"/>
          </a:xfrm>
          <a:prstGeom prst="rect">
            <a:avLst/>
          </a:prstGeom>
        </p:spPr>
      </p:pic>
      <p:pic>
        <p:nvPicPr>
          <p:cNvPr id="8" name="图片 7">
            <a:extLst>
              <a:ext uri="{FF2B5EF4-FFF2-40B4-BE49-F238E27FC236}">
                <a16:creationId xmlns:a16="http://schemas.microsoft.com/office/drawing/2014/main" id="{BB714CC9-8D58-4D22-8608-774688E28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500" y="1416868"/>
            <a:ext cx="4246988" cy="3185242"/>
          </a:xfrm>
          <a:prstGeom prst="rect">
            <a:avLst/>
          </a:prstGeom>
        </p:spPr>
      </p:pic>
      <p:sp>
        <p:nvSpPr>
          <p:cNvPr id="16" name="文本框 15">
            <a:extLst>
              <a:ext uri="{FF2B5EF4-FFF2-40B4-BE49-F238E27FC236}">
                <a16:creationId xmlns:a16="http://schemas.microsoft.com/office/drawing/2014/main" id="{7E91F9FB-3A35-401E-BA10-A1FB8C58B7A1}"/>
              </a:ext>
            </a:extLst>
          </p:cNvPr>
          <p:cNvSpPr txBox="1"/>
          <p:nvPr/>
        </p:nvSpPr>
        <p:spPr>
          <a:xfrm>
            <a:off x="3545033" y="5249298"/>
            <a:ext cx="523574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04646"/>
                </a:solidFill>
                <a:effectLst/>
                <a:uLnTx/>
                <a:uFillTx/>
                <a:latin typeface="Arial" panose="020B0604020202020204" pitchFamily="34" charset="0"/>
                <a:ea typeface="微软雅黑"/>
                <a:cs typeface="Arial" panose="020B0604020202020204" pitchFamily="34" charset="0"/>
              </a:rPr>
              <a:t>Sliding Window Algorithm</a:t>
            </a:r>
          </a:p>
        </p:txBody>
      </p:sp>
      <p:sp>
        <p:nvSpPr>
          <p:cNvPr id="17" name="箭头: 上 16">
            <a:extLst>
              <a:ext uri="{FF2B5EF4-FFF2-40B4-BE49-F238E27FC236}">
                <a16:creationId xmlns:a16="http://schemas.microsoft.com/office/drawing/2014/main" id="{E85C84E6-07C9-4B7C-84ED-B2BB2EBFE47C}"/>
              </a:ext>
            </a:extLst>
          </p:cNvPr>
          <p:cNvSpPr/>
          <p:nvPr/>
        </p:nvSpPr>
        <p:spPr>
          <a:xfrm rot="5400000">
            <a:off x="5808973" y="2461720"/>
            <a:ext cx="550211" cy="1125864"/>
          </a:xfrm>
          <a:prstGeom prst="upArrow">
            <a:avLst/>
          </a:prstGeom>
          <a:solidFill>
            <a:srgbClr val="F0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8" name="文本框 17">
            <a:extLst>
              <a:ext uri="{FF2B5EF4-FFF2-40B4-BE49-F238E27FC236}">
                <a16:creationId xmlns:a16="http://schemas.microsoft.com/office/drawing/2014/main" id="{96C5438B-B321-4E65-A0F3-E0763B12BB15}"/>
              </a:ext>
            </a:extLst>
          </p:cNvPr>
          <p:cNvSpPr txBox="1"/>
          <p:nvPr/>
        </p:nvSpPr>
        <p:spPr>
          <a:xfrm>
            <a:off x="4706733" y="5736843"/>
            <a:ext cx="29123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Window length:50</a:t>
            </a:r>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6" name="图片 5">
            <a:extLst>
              <a:ext uri="{FF2B5EF4-FFF2-40B4-BE49-F238E27FC236}">
                <a16:creationId xmlns:a16="http://schemas.microsoft.com/office/drawing/2014/main" id="{4439DDFF-5410-4DA1-BF7B-3225620CE9EB}"/>
              </a:ext>
            </a:extLst>
          </p:cNvPr>
          <p:cNvPicPr>
            <a:picLocks noChangeAspect="1"/>
          </p:cNvPicPr>
          <p:nvPr/>
        </p:nvPicPr>
        <p:blipFill>
          <a:blip r:embed="rId5">
            <a:clrChange>
              <a:clrFrom>
                <a:srgbClr val="0C0C0C"/>
              </a:clrFrom>
              <a:clrTo>
                <a:srgbClr val="0C0C0C">
                  <a:alpha val="0"/>
                </a:srgbClr>
              </a:clrTo>
            </a:clrChange>
            <a:extLst>
              <a:ext uri="{28A0092B-C50C-407E-A947-70E740481C1C}">
                <a14:useLocalDpi xmlns:a14="http://schemas.microsoft.com/office/drawing/2010/main" val="0"/>
              </a:ext>
            </a:extLst>
          </a:blip>
          <a:stretch>
            <a:fillRect/>
          </a:stretch>
        </p:blipFill>
        <p:spPr>
          <a:xfrm>
            <a:off x="321554" y="4776352"/>
            <a:ext cx="5794055" cy="328740"/>
          </a:xfrm>
          <a:prstGeom prst="rect">
            <a:avLst/>
          </a:prstGeom>
        </p:spPr>
      </p:pic>
      <p:pic>
        <p:nvPicPr>
          <p:cNvPr id="9" name="图片 8">
            <a:extLst>
              <a:ext uri="{FF2B5EF4-FFF2-40B4-BE49-F238E27FC236}">
                <a16:creationId xmlns:a16="http://schemas.microsoft.com/office/drawing/2014/main" id="{7DCCC591-9525-4675-A7D2-0BFCF6BF4481}"/>
              </a:ext>
            </a:extLst>
          </p:cNvPr>
          <p:cNvPicPr>
            <a:picLocks noChangeAspect="1"/>
          </p:cNvPicPr>
          <p:nvPr/>
        </p:nvPicPr>
        <p:blipFill>
          <a:blip r:embed="rId6">
            <a:clrChange>
              <a:clrFrom>
                <a:srgbClr val="0C0C0C"/>
              </a:clrFrom>
              <a:clrTo>
                <a:srgbClr val="0C0C0C">
                  <a:alpha val="0"/>
                </a:srgbClr>
              </a:clrTo>
            </a:clrChange>
            <a:extLst>
              <a:ext uri="{28A0092B-C50C-407E-A947-70E740481C1C}">
                <a14:useLocalDpi xmlns:a14="http://schemas.microsoft.com/office/drawing/2010/main" val="0"/>
              </a:ext>
            </a:extLst>
          </a:blip>
          <a:stretch>
            <a:fillRect/>
          </a:stretch>
        </p:blipFill>
        <p:spPr>
          <a:xfrm>
            <a:off x="6356120" y="4696701"/>
            <a:ext cx="5856644" cy="583617"/>
          </a:xfrm>
          <a:prstGeom prst="rect">
            <a:avLst/>
          </a:prstGeom>
        </p:spPr>
      </p:pic>
      <p:sp>
        <p:nvSpPr>
          <p:cNvPr id="19" name="文本框 18">
            <a:extLst>
              <a:ext uri="{FF2B5EF4-FFF2-40B4-BE49-F238E27FC236}">
                <a16:creationId xmlns:a16="http://schemas.microsoft.com/office/drawing/2014/main" id="{8805B371-DD9F-2647-B52A-EE9A50E2A7F7}"/>
              </a:ext>
            </a:extLst>
          </p:cNvPr>
          <p:cNvSpPr txBox="1"/>
          <p:nvPr/>
        </p:nvSpPr>
        <p:spPr>
          <a:xfrm>
            <a:off x="318048" y="156695"/>
            <a:ext cx="5281927" cy="1107996"/>
          </a:xfrm>
          <a:prstGeom prst="rect">
            <a:avLst/>
          </a:prstGeom>
          <a:noFill/>
        </p:spPr>
        <p:txBody>
          <a:bodyPr wrap="square">
            <a:spAutoFit/>
          </a:bodyPr>
          <a:lstStyle/>
          <a:p>
            <a:pPr lvl="0">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Smooth</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Data</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2" name="灯片编号占位符 1">
            <a:extLst>
              <a:ext uri="{FF2B5EF4-FFF2-40B4-BE49-F238E27FC236}">
                <a16:creationId xmlns:a16="http://schemas.microsoft.com/office/drawing/2014/main" id="{5FC227B6-2434-9C44-AE00-006567FBFB79}"/>
              </a:ext>
            </a:extLst>
          </p:cNvPr>
          <p:cNvSpPr>
            <a:spLocks noGrp="1"/>
          </p:cNvSpPr>
          <p:nvPr>
            <p:ph type="sldNum" sz="quarter" idx="12"/>
          </p:nvPr>
        </p:nvSpPr>
        <p:spPr/>
        <p:txBody>
          <a:bodyPr/>
          <a:lstStyle/>
          <a:p>
            <a:fld id="{080BBEF3-EA10-47A7-94EA-06C977997AE4}" type="slidenum">
              <a:rPr lang="zh-CN" altLang="en-US" smtClean="0"/>
              <a:t>23</a:t>
            </a:fld>
            <a:endParaRPr lang="zh-CN" altLang="en-US"/>
          </a:p>
        </p:txBody>
      </p:sp>
    </p:spTree>
    <p:extLst>
      <p:ext uri="{BB962C8B-B14F-4D97-AF65-F5344CB8AC3E}">
        <p14:creationId xmlns:p14="http://schemas.microsoft.com/office/powerpoint/2010/main" val="60148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33534AE-836E-43CE-B4C5-6475AFB1AB89}"/>
              </a:ext>
            </a:extLst>
          </p:cNvPr>
          <p:cNvGrpSpPr/>
          <p:nvPr/>
        </p:nvGrpSpPr>
        <p:grpSpPr>
          <a:xfrm>
            <a:off x="3513385" y="7869418"/>
            <a:ext cx="908854" cy="371660"/>
            <a:chOff x="4632841" y="2644503"/>
            <a:chExt cx="1554334" cy="371660"/>
          </a:xfrm>
        </p:grpSpPr>
        <p:sp>
          <p:nvSpPr>
            <p:cNvPr id="9" name="文本框 8">
              <a:extLst>
                <a:ext uri="{FF2B5EF4-FFF2-40B4-BE49-F238E27FC236}">
                  <a16:creationId xmlns:a16="http://schemas.microsoft.com/office/drawing/2014/main" id="{8ACE2F76-9C0E-4C11-A18A-49705EE3D6E8}"/>
                </a:ext>
              </a:extLst>
            </p:cNvPr>
            <p:cNvSpPr txBox="1"/>
            <p:nvPr/>
          </p:nvSpPr>
          <p:spPr>
            <a:xfrm>
              <a:off x="4634177" y="2646831"/>
              <a:ext cx="15529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微软雅黑"/>
                  <a:cs typeface="+mn-cs"/>
                </a:rPr>
                <a:t>Weight</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0" name="矩形: 圆角 78">
              <a:extLst>
                <a:ext uri="{FF2B5EF4-FFF2-40B4-BE49-F238E27FC236}">
                  <a16:creationId xmlns:a16="http://schemas.microsoft.com/office/drawing/2014/main" id="{E93DB19B-A44B-4188-B3D2-52AB7A42638B}"/>
                </a:ext>
              </a:extLst>
            </p:cNvPr>
            <p:cNvSpPr/>
            <p:nvPr/>
          </p:nvSpPr>
          <p:spPr>
            <a:xfrm>
              <a:off x="4632841" y="2644503"/>
              <a:ext cx="1427481"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grpSp>
        <p:nvGrpSpPr>
          <p:cNvPr id="11" name="组合 10">
            <a:extLst>
              <a:ext uri="{FF2B5EF4-FFF2-40B4-BE49-F238E27FC236}">
                <a16:creationId xmlns:a16="http://schemas.microsoft.com/office/drawing/2014/main" id="{63474935-0790-40AD-AD7C-925376374225}"/>
              </a:ext>
            </a:extLst>
          </p:cNvPr>
          <p:cNvGrpSpPr/>
          <p:nvPr/>
        </p:nvGrpSpPr>
        <p:grpSpPr>
          <a:xfrm>
            <a:off x="724156" y="7291551"/>
            <a:ext cx="2228092" cy="646331"/>
            <a:chOff x="5491419" y="3906698"/>
            <a:chExt cx="747243" cy="646331"/>
          </a:xfrm>
        </p:grpSpPr>
        <p:sp>
          <p:nvSpPr>
            <p:cNvPr id="12" name="文本框 11">
              <a:extLst>
                <a:ext uri="{FF2B5EF4-FFF2-40B4-BE49-F238E27FC236}">
                  <a16:creationId xmlns:a16="http://schemas.microsoft.com/office/drawing/2014/main" id="{90C4B11A-601D-4ED5-A705-5C1F1E4A278D}"/>
                </a:ext>
              </a:extLst>
            </p:cNvPr>
            <p:cNvSpPr txBox="1"/>
            <p:nvPr/>
          </p:nvSpPr>
          <p:spPr>
            <a:xfrm>
              <a:off x="5497655" y="3906698"/>
              <a:ext cx="7410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微软雅黑"/>
                  <a:cs typeface="+mn-cs"/>
                </a:rPr>
                <a:t>Distance</a:t>
              </a:r>
              <a:r>
                <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1800" b="0" i="0" u="none" strike="noStrike" kern="1200" cap="none" spc="0" normalizeH="0" baseline="0" noProof="0">
                  <a:ln>
                    <a:noFill/>
                  </a:ln>
                  <a:solidFill>
                    <a:prstClr val="white"/>
                  </a:solidFill>
                  <a:effectLst/>
                  <a:uLnTx/>
                  <a:uFillTx/>
                  <a:latin typeface="Calibri" panose="020F0502020204030204"/>
                  <a:ea typeface="微软雅黑"/>
                  <a:cs typeface="+mn-cs"/>
                </a:rPr>
                <a:t>Parameters</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3" name="矩形: 圆角 78">
              <a:extLst>
                <a:ext uri="{FF2B5EF4-FFF2-40B4-BE49-F238E27FC236}">
                  <a16:creationId xmlns:a16="http://schemas.microsoft.com/office/drawing/2014/main" id="{C3DB421F-8717-488F-81DA-A4DB9B6C1EAA}"/>
                </a:ext>
              </a:extLst>
            </p:cNvPr>
            <p:cNvSpPr/>
            <p:nvPr/>
          </p:nvSpPr>
          <p:spPr>
            <a:xfrm>
              <a:off x="5491419" y="3910239"/>
              <a:ext cx="722420"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grpSp>
        <p:nvGrpSpPr>
          <p:cNvPr id="15" name="组合 14">
            <a:extLst>
              <a:ext uri="{FF2B5EF4-FFF2-40B4-BE49-F238E27FC236}">
                <a16:creationId xmlns:a16="http://schemas.microsoft.com/office/drawing/2014/main" id="{484AEAF7-7DE2-42F6-B055-F3F38B7B3A38}"/>
              </a:ext>
            </a:extLst>
          </p:cNvPr>
          <p:cNvGrpSpPr/>
          <p:nvPr/>
        </p:nvGrpSpPr>
        <p:grpSpPr>
          <a:xfrm>
            <a:off x="1451195" y="8440863"/>
            <a:ext cx="1405833" cy="376338"/>
            <a:chOff x="5529379" y="5184398"/>
            <a:chExt cx="1459976" cy="376338"/>
          </a:xfrm>
        </p:grpSpPr>
        <p:sp>
          <p:nvSpPr>
            <p:cNvPr id="16" name="文本框 15">
              <a:extLst>
                <a:ext uri="{FF2B5EF4-FFF2-40B4-BE49-F238E27FC236}">
                  <a16:creationId xmlns:a16="http://schemas.microsoft.com/office/drawing/2014/main" id="{F28F7A33-71C8-491B-A3B2-CB1E1E4B66E4}"/>
                </a:ext>
              </a:extLst>
            </p:cNvPr>
            <p:cNvSpPr txBox="1"/>
            <p:nvPr/>
          </p:nvSpPr>
          <p:spPr>
            <a:xfrm>
              <a:off x="5529379" y="5184398"/>
              <a:ext cx="14599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微软雅黑"/>
                  <a:cs typeface="+mn-cs"/>
                </a:rPr>
                <a:t>Acceleration</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7" name="矩形: 圆角 78">
              <a:extLst>
                <a:ext uri="{FF2B5EF4-FFF2-40B4-BE49-F238E27FC236}">
                  <a16:creationId xmlns:a16="http://schemas.microsoft.com/office/drawing/2014/main" id="{76EFF1CD-8CA9-41FC-BDAE-0DAADEE55103}"/>
                </a:ext>
              </a:extLst>
            </p:cNvPr>
            <p:cNvSpPr/>
            <p:nvPr/>
          </p:nvSpPr>
          <p:spPr>
            <a:xfrm>
              <a:off x="5585897" y="5191404"/>
              <a:ext cx="1320872"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cxnSp>
        <p:nvCxnSpPr>
          <p:cNvPr id="18" name="直接箭头连接符 128">
            <a:extLst>
              <a:ext uri="{FF2B5EF4-FFF2-40B4-BE49-F238E27FC236}">
                <a16:creationId xmlns:a16="http://schemas.microsoft.com/office/drawing/2014/main" id="{9C5C4C36-EE34-4A7C-83D3-F8DD395FFBA8}"/>
              </a:ext>
            </a:extLst>
          </p:cNvPr>
          <p:cNvCxnSpPr>
            <a:cxnSpLocks/>
            <a:endCxn id="10" idx="1"/>
          </p:cNvCxnSpPr>
          <p:nvPr/>
        </p:nvCxnSpPr>
        <p:spPr>
          <a:xfrm>
            <a:off x="1911832" y="7670046"/>
            <a:ext cx="1601553" cy="384038"/>
          </a:xfrm>
          <a:prstGeom prst="bentConnector3">
            <a:avLst>
              <a:gd name="adj1" fmla="val 934"/>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E62D595F-BE64-4C65-894C-CD040746F6B1}"/>
              </a:ext>
            </a:extLst>
          </p:cNvPr>
          <p:cNvGrpSpPr/>
          <p:nvPr/>
        </p:nvGrpSpPr>
        <p:grpSpPr>
          <a:xfrm>
            <a:off x="3514314" y="7300712"/>
            <a:ext cx="916519" cy="371197"/>
            <a:chOff x="5585896" y="5191404"/>
            <a:chExt cx="733151" cy="371197"/>
          </a:xfrm>
        </p:grpSpPr>
        <p:sp>
          <p:nvSpPr>
            <p:cNvPr id="20" name="文本框 19">
              <a:extLst>
                <a:ext uri="{FF2B5EF4-FFF2-40B4-BE49-F238E27FC236}">
                  <a16:creationId xmlns:a16="http://schemas.microsoft.com/office/drawing/2014/main" id="{B3DFCB28-B374-4A96-AA15-F33D1B833F51}"/>
                </a:ext>
              </a:extLst>
            </p:cNvPr>
            <p:cNvSpPr txBox="1"/>
            <p:nvPr/>
          </p:nvSpPr>
          <p:spPr>
            <a:xfrm>
              <a:off x="5592652" y="5193269"/>
              <a:ext cx="7263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微软雅黑"/>
                  <a:cs typeface="+mn-cs"/>
                </a:rPr>
                <a:t>Energy</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1" name="矩形: 圆角 78">
              <a:extLst>
                <a:ext uri="{FF2B5EF4-FFF2-40B4-BE49-F238E27FC236}">
                  <a16:creationId xmlns:a16="http://schemas.microsoft.com/office/drawing/2014/main" id="{066B093A-2EC3-4119-BB32-23682639AF62}"/>
                </a:ext>
              </a:extLst>
            </p:cNvPr>
            <p:cNvSpPr/>
            <p:nvPr/>
          </p:nvSpPr>
          <p:spPr>
            <a:xfrm>
              <a:off x="5585896" y="5191404"/>
              <a:ext cx="676403"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22" name="文本框 21">
            <a:extLst>
              <a:ext uri="{FF2B5EF4-FFF2-40B4-BE49-F238E27FC236}">
                <a16:creationId xmlns:a16="http://schemas.microsoft.com/office/drawing/2014/main" id="{D91CB5D7-F942-4E28-8A42-9C1E8890AF9A}"/>
              </a:ext>
            </a:extLst>
          </p:cNvPr>
          <p:cNvSpPr txBox="1">
            <a:spLocks/>
          </p:cNvSpPr>
          <p:nvPr/>
        </p:nvSpPr>
        <p:spPr>
          <a:xfrm>
            <a:off x="2687165" y="7230873"/>
            <a:ext cx="10520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Distance</a:t>
            </a:r>
          </a:p>
        </p:txBody>
      </p:sp>
      <p:cxnSp>
        <p:nvCxnSpPr>
          <p:cNvPr id="23" name="直接箭头连接符 128">
            <a:extLst>
              <a:ext uri="{FF2B5EF4-FFF2-40B4-BE49-F238E27FC236}">
                <a16:creationId xmlns:a16="http://schemas.microsoft.com/office/drawing/2014/main" id="{7E30FBF2-BE89-421A-9AC4-5ECB85F4CDA4}"/>
              </a:ext>
            </a:extLst>
          </p:cNvPr>
          <p:cNvCxnSpPr>
            <a:cxnSpLocks/>
            <a:stCxn id="13" idx="3"/>
            <a:endCxn id="21" idx="1"/>
          </p:cNvCxnSpPr>
          <p:nvPr/>
        </p:nvCxnSpPr>
        <p:spPr>
          <a:xfrm>
            <a:off x="2878232" y="7479758"/>
            <a:ext cx="636082" cy="5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1025AD2C-F7B1-4E29-A164-6ECBD251A93B}"/>
              </a:ext>
            </a:extLst>
          </p:cNvPr>
          <p:cNvSpPr txBox="1">
            <a:spLocks/>
          </p:cNvSpPr>
          <p:nvPr/>
        </p:nvSpPr>
        <p:spPr>
          <a:xfrm>
            <a:off x="1867444" y="7810543"/>
            <a:ext cx="164967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Static</a:t>
            </a:r>
            <a:r>
              <a:rPr kumimoji="0" lang="zh-CN" altLang="en-US" sz="1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Distance</a:t>
            </a:r>
          </a:p>
        </p:txBody>
      </p:sp>
      <p:sp>
        <p:nvSpPr>
          <p:cNvPr id="25" name="文本框 24">
            <a:extLst>
              <a:ext uri="{FF2B5EF4-FFF2-40B4-BE49-F238E27FC236}">
                <a16:creationId xmlns:a16="http://schemas.microsoft.com/office/drawing/2014/main" id="{4145EF51-2014-477B-A43B-8EEA18E2F476}"/>
              </a:ext>
            </a:extLst>
          </p:cNvPr>
          <p:cNvSpPr txBox="1">
            <a:spLocks/>
          </p:cNvSpPr>
          <p:nvPr/>
        </p:nvSpPr>
        <p:spPr>
          <a:xfrm>
            <a:off x="1734572" y="8081855"/>
            <a:ext cx="16342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Double Derivative</a:t>
            </a:r>
          </a:p>
        </p:txBody>
      </p:sp>
      <p:grpSp>
        <p:nvGrpSpPr>
          <p:cNvPr id="26" name="组合 25">
            <a:extLst>
              <a:ext uri="{FF2B5EF4-FFF2-40B4-BE49-F238E27FC236}">
                <a16:creationId xmlns:a16="http://schemas.microsoft.com/office/drawing/2014/main" id="{86389043-2654-4C92-B987-E2318502415C}"/>
              </a:ext>
            </a:extLst>
          </p:cNvPr>
          <p:cNvGrpSpPr/>
          <p:nvPr/>
        </p:nvGrpSpPr>
        <p:grpSpPr>
          <a:xfrm>
            <a:off x="3550126" y="9146291"/>
            <a:ext cx="836151" cy="374187"/>
            <a:chOff x="5551239" y="5186549"/>
            <a:chExt cx="898047" cy="374187"/>
          </a:xfrm>
        </p:grpSpPr>
        <p:sp>
          <p:nvSpPr>
            <p:cNvPr id="27" name="文本框 26">
              <a:extLst>
                <a:ext uri="{FF2B5EF4-FFF2-40B4-BE49-F238E27FC236}">
                  <a16:creationId xmlns:a16="http://schemas.microsoft.com/office/drawing/2014/main" id="{F856836A-FF5E-4278-B5E1-096D55F64D62}"/>
                </a:ext>
              </a:extLst>
            </p:cNvPr>
            <p:cNvSpPr txBox="1"/>
            <p:nvPr/>
          </p:nvSpPr>
          <p:spPr>
            <a:xfrm>
              <a:off x="5551239" y="5186549"/>
              <a:ext cx="898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微软雅黑"/>
                  <a:cs typeface="+mn-cs"/>
                </a:rPr>
                <a:t>Count</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8" name="矩形: 圆角 78">
              <a:extLst>
                <a:ext uri="{FF2B5EF4-FFF2-40B4-BE49-F238E27FC236}">
                  <a16:creationId xmlns:a16="http://schemas.microsoft.com/office/drawing/2014/main" id="{0D08D237-6CE5-40EF-8C77-23B0FA799A91}"/>
                </a:ext>
              </a:extLst>
            </p:cNvPr>
            <p:cNvSpPr/>
            <p:nvPr/>
          </p:nvSpPr>
          <p:spPr>
            <a:xfrm>
              <a:off x="5585896" y="5191404"/>
              <a:ext cx="808240"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cxnSp>
        <p:nvCxnSpPr>
          <p:cNvPr id="29" name="直接箭头连接符 128">
            <a:extLst>
              <a:ext uri="{FF2B5EF4-FFF2-40B4-BE49-F238E27FC236}">
                <a16:creationId xmlns:a16="http://schemas.microsoft.com/office/drawing/2014/main" id="{0106020E-CAA2-4079-A6A7-990FA95325DB}"/>
              </a:ext>
            </a:extLst>
          </p:cNvPr>
          <p:cNvCxnSpPr>
            <a:cxnSpLocks/>
            <a:endCxn id="28" idx="1"/>
          </p:cNvCxnSpPr>
          <p:nvPr/>
        </p:nvCxnSpPr>
        <p:spPr>
          <a:xfrm>
            <a:off x="1084178" y="7667965"/>
            <a:ext cx="2498216" cy="1667847"/>
          </a:xfrm>
          <a:prstGeom prst="bentConnector3">
            <a:avLst>
              <a:gd name="adj1" fmla="val -6619"/>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8B9938CE-9CE9-46A1-9F51-A6BDE15E3449}"/>
              </a:ext>
            </a:extLst>
          </p:cNvPr>
          <p:cNvSpPr txBox="1">
            <a:spLocks/>
          </p:cNvSpPr>
          <p:nvPr/>
        </p:nvSpPr>
        <p:spPr>
          <a:xfrm>
            <a:off x="1281174" y="9381979"/>
            <a:ext cx="12279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Median</a:t>
            </a:r>
            <a:r>
              <a:rPr kumimoji="0" lang="zh-CN" altLang="en-US" sz="1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Count</a:t>
            </a:r>
          </a:p>
        </p:txBody>
      </p:sp>
      <p:sp>
        <p:nvSpPr>
          <p:cNvPr id="31" name="文本框 30">
            <a:extLst>
              <a:ext uri="{FF2B5EF4-FFF2-40B4-BE49-F238E27FC236}">
                <a16:creationId xmlns:a16="http://schemas.microsoft.com/office/drawing/2014/main" id="{45342D3A-1F8C-4D3A-87A4-5A6796B87925}"/>
              </a:ext>
            </a:extLst>
          </p:cNvPr>
          <p:cNvSpPr txBox="1">
            <a:spLocks/>
          </p:cNvSpPr>
          <p:nvPr/>
        </p:nvSpPr>
        <p:spPr>
          <a:xfrm>
            <a:off x="2110365" y="8861636"/>
            <a:ext cx="1424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Acceleration</a:t>
            </a:r>
            <a:r>
              <a:rPr kumimoji="0" lang="zh-CN" altLang="en-US" sz="1200" b="0" i="0" u="none" strike="noStrike" kern="1200" cap="none" spc="0" normalizeH="0" baseline="0" noProof="0">
                <a:ln>
                  <a:noFill/>
                </a:ln>
                <a:solidFill>
                  <a:prstClr val="white"/>
                </a:solidFill>
                <a:effectLst/>
                <a:uLnTx/>
                <a:uFillTx/>
                <a:latin typeface="Calibri" panose="020F0502020204030204"/>
                <a:ea typeface="微软雅黑"/>
                <a:cs typeface="+mn-cs"/>
              </a:rPr>
              <a:t> </a:t>
            </a:r>
            <a:endPar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Count</a:t>
            </a:r>
          </a:p>
        </p:txBody>
      </p:sp>
      <p:grpSp>
        <p:nvGrpSpPr>
          <p:cNvPr id="32" name="组合 31">
            <a:extLst>
              <a:ext uri="{FF2B5EF4-FFF2-40B4-BE49-F238E27FC236}">
                <a16:creationId xmlns:a16="http://schemas.microsoft.com/office/drawing/2014/main" id="{8B1ECF46-A0D3-4EAC-9595-ADB00D8081B1}"/>
              </a:ext>
            </a:extLst>
          </p:cNvPr>
          <p:cNvGrpSpPr/>
          <p:nvPr/>
        </p:nvGrpSpPr>
        <p:grpSpPr>
          <a:xfrm>
            <a:off x="3660294" y="8459470"/>
            <a:ext cx="1111168" cy="371113"/>
            <a:chOff x="5583277" y="5189623"/>
            <a:chExt cx="2239914" cy="371113"/>
          </a:xfrm>
        </p:grpSpPr>
        <p:sp>
          <p:nvSpPr>
            <p:cNvPr id="33" name="文本框 32">
              <a:extLst>
                <a:ext uri="{FF2B5EF4-FFF2-40B4-BE49-F238E27FC236}">
                  <a16:creationId xmlns:a16="http://schemas.microsoft.com/office/drawing/2014/main" id="{996B8B60-19EB-460C-8F0B-6C3EFEA3AB1A}"/>
                </a:ext>
              </a:extLst>
            </p:cNvPr>
            <p:cNvSpPr txBox="1"/>
            <p:nvPr/>
          </p:nvSpPr>
          <p:spPr>
            <a:xfrm>
              <a:off x="5583277" y="5189623"/>
              <a:ext cx="22399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微软雅黑"/>
                  <a:cs typeface="+mn-cs"/>
                </a:rPr>
                <a:t>Force</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4" name="矩形: 圆角 78">
              <a:extLst>
                <a:ext uri="{FF2B5EF4-FFF2-40B4-BE49-F238E27FC236}">
                  <a16:creationId xmlns:a16="http://schemas.microsoft.com/office/drawing/2014/main" id="{C5E1EF8B-C946-413D-A206-233BB6660F90}"/>
                </a:ext>
              </a:extLst>
            </p:cNvPr>
            <p:cNvSpPr/>
            <p:nvPr/>
          </p:nvSpPr>
          <p:spPr>
            <a:xfrm>
              <a:off x="5585897" y="5191404"/>
              <a:ext cx="1320872"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cxnSp>
        <p:nvCxnSpPr>
          <p:cNvPr id="35" name="直接箭头连接符 15">
            <a:extLst>
              <a:ext uri="{FF2B5EF4-FFF2-40B4-BE49-F238E27FC236}">
                <a16:creationId xmlns:a16="http://schemas.microsoft.com/office/drawing/2014/main" id="{CABDF3E5-27B1-4BF9-B57A-269C9D139360}"/>
              </a:ext>
            </a:extLst>
          </p:cNvPr>
          <p:cNvCxnSpPr>
            <a:cxnSpLocks/>
            <a:stCxn id="17" idx="3"/>
            <a:endCxn id="33" idx="1"/>
          </p:cNvCxnSpPr>
          <p:nvPr/>
        </p:nvCxnSpPr>
        <p:spPr>
          <a:xfrm>
            <a:off x="2777506" y="8632535"/>
            <a:ext cx="882788" cy="11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A0D631F2-7FEF-4200-AF1C-69617399E0C4}"/>
              </a:ext>
            </a:extLst>
          </p:cNvPr>
          <p:cNvSpPr txBox="1">
            <a:spLocks/>
          </p:cNvSpPr>
          <p:nvPr/>
        </p:nvSpPr>
        <p:spPr>
          <a:xfrm>
            <a:off x="2618702" y="8417863"/>
            <a:ext cx="12214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alibri" panose="020F0502020204030204"/>
                <a:ea typeface="微软雅黑"/>
                <a:cs typeface="+mn-cs"/>
              </a:rPr>
              <a:t>Local Maxima</a:t>
            </a:r>
          </a:p>
        </p:txBody>
      </p:sp>
      <p:cxnSp>
        <p:nvCxnSpPr>
          <p:cNvPr id="37" name="直接箭头连接符 23">
            <a:extLst>
              <a:ext uri="{FF2B5EF4-FFF2-40B4-BE49-F238E27FC236}">
                <a16:creationId xmlns:a16="http://schemas.microsoft.com/office/drawing/2014/main" id="{81649EE6-0200-459D-BF2A-0E2D98BB9185}"/>
              </a:ext>
            </a:extLst>
          </p:cNvPr>
          <p:cNvCxnSpPr>
            <a:cxnSpLocks/>
          </p:cNvCxnSpPr>
          <p:nvPr/>
        </p:nvCxnSpPr>
        <p:spPr>
          <a:xfrm>
            <a:off x="3930725" y="8253851"/>
            <a:ext cx="0" cy="210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A8A486EA-64A7-48DA-9F78-3DF75E3E2228}"/>
              </a:ext>
            </a:extLst>
          </p:cNvPr>
          <p:cNvCxnSpPr>
            <a:cxnSpLocks/>
          </p:cNvCxnSpPr>
          <p:nvPr/>
        </p:nvCxnSpPr>
        <p:spPr>
          <a:xfrm flipH="1">
            <a:off x="1919415" y="7631832"/>
            <a:ext cx="4206" cy="784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5302C1BB-5516-4838-9D4A-AF1435620AD7}"/>
              </a:ext>
            </a:extLst>
          </p:cNvPr>
          <p:cNvCxnSpPr>
            <a:cxnSpLocks/>
          </p:cNvCxnSpPr>
          <p:nvPr/>
        </p:nvCxnSpPr>
        <p:spPr>
          <a:xfrm flipV="1">
            <a:off x="3938139" y="7653828"/>
            <a:ext cx="0" cy="196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128">
            <a:extLst>
              <a:ext uri="{FF2B5EF4-FFF2-40B4-BE49-F238E27FC236}">
                <a16:creationId xmlns:a16="http://schemas.microsoft.com/office/drawing/2014/main" id="{D28FD582-A80A-4D80-82C6-0B1D8BAB1C5A}"/>
              </a:ext>
            </a:extLst>
          </p:cNvPr>
          <p:cNvCxnSpPr>
            <a:cxnSpLocks/>
            <a:stCxn id="17" idx="2"/>
            <a:endCxn id="28" idx="1"/>
          </p:cNvCxnSpPr>
          <p:nvPr/>
        </p:nvCxnSpPr>
        <p:spPr>
          <a:xfrm rot="16200000" flipH="1">
            <a:off x="2602672" y="8356089"/>
            <a:ext cx="518611" cy="144083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374ADA23-FD4B-4AF8-AD58-8E666A2659E6}"/>
              </a:ext>
            </a:extLst>
          </p:cNvPr>
          <p:cNvSpPr txBox="1"/>
          <p:nvPr/>
        </p:nvSpPr>
        <p:spPr>
          <a:xfrm>
            <a:off x="6165796" y="2868119"/>
            <a:ext cx="5753387"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How to </a:t>
            </a:r>
            <a:r>
              <a:rPr kumimoji="0" lang="en-US" altLang="zh-CN" sz="3600" b="0" i="0" u="none" strike="noStrike" kern="1200" cap="none" spc="0" normalizeH="0" baseline="0" noProof="0">
                <a:ln>
                  <a:noFill/>
                </a:ln>
                <a:solidFill>
                  <a:srgbClr val="F04646"/>
                </a:solidFill>
                <a:effectLst/>
                <a:uLnTx/>
                <a:uFillTx/>
                <a:latin typeface="Calibri" panose="020F0502020204030204"/>
                <a:ea typeface="微软雅黑"/>
                <a:cs typeface="+mn-cs"/>
              </a:rPr>
              <a:t>count</a:t>
            </a: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a:t>
            </a:r>
            <a:endParaRPr kumimoji="0" lang="en-US" altLang="zh-CN" sz="3600" b="0" i="0" u="none" strike="noStrike" kern="1200" cap="none" spc="0" normalizeH="0" baseline="0" noProof="0">
              <a:ln>
                <a:noFill/>
              </a:ln>
              <a:solidFill>
                <a:srgbClr val="181717"/>
              </a:solidFill>
              <a:effectLst/>
              <a:uLnTx/>
              <a:uFillTx/>
              <a:latin typeface="Calibri" panose="020F0502020204030204"/>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8CBAD"/>
                </a:solidFill>
                <a:effectLst/>
                <a:uLnTx/>
                <a:uFillTx/>
                <a:latin typeface="Calibri" panose="020F0502020204030204"/>
                <a:ea typeface="微软雅黑"/>
                <a:cs typeface="+mn-cs"/>
              </a:rPr>
              <a:t>Median</a:t>
            </a:r>
            <a:r>
              <a:rPr kumimoji="0" lang="en-US" altLang="zh-CN" sz="3200" b="0" i="0" u="none" strike="noStrike" kern="1200" cap="none" spc="0" normalizeH="0" baseline="0" noProof="0">
                <a:ln>
                  <a:noFill/>
                </a:ln>
                <a:solidFill>
                  <a:srgbClr val="ED7D31">
                    <a:lumMod val="40000"/>
                    <a:lumOff val="60000"/>
                  </a:srgbClr>
                </a:solidFill>
                <a:effectLst/>
                <a:uLnTx/>
                <a:uFillTx/>
                <a:latin typeface="Calibri" panose="020F0502020204030204"/>
                <a:ea typeface="微软雅黑"/>
                <a:cs typeface="+mn-cs"/>
              </a:rPr>
              <a:t> 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set the median as a boundary and count the cross times.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40000"/>
                    <a:lumOff val="60000"/>
                  </a:srgbClr>
                </a:solidFill>
                <a:effectLst/>
                <a:uLnTx/>
                <a:uFillTx/>
                <a:latin typeface="Calibri" panose="020F0502020204030204"/>
                <a:ea typeface="微软雅黑"/>
                <a:cs typeface="+mn-cs"/>
              </a:rPr>
              <a:t>Acceleration 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The acceleration will be extremely big when we finished once. </a:t>
            </a:r>
          </a:p>
        </p:txBody>
      </p:sp>
      <p:sp>
        <p:nvSpPr>
          <p:cNvPr id="42" name="文本框 41">
            <a:extLst>
              <a:ext uri="{FF2B5EF4-FFF2-40B4-BE49-F238E27FC236}">
                <a16:creationId xmlns:a16="http://schemas.microsoft.com/office/drawing/2014/main" id="{471D81CD-7434-4404-A625-16AD07AEFD22}"/>
              </a:ext>
            </a:extLst>
          </p:cNvPr>
          <p:cNvSpPr txBox="1"/>
          <p:nvPr/>
        </p:nvSpPr>
        <p:spPr>
          <a:xfrm>
            <a:off x="6165796" y="965974"/>
            <a:ext cx="5260332"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Average force?</a:t>
            </a:r>
            <a:endParaRPr kumimoji="0" lang="en-US" altLang="zh-CN" sz="3200" b="0" i="0" u="none" strike="noStrike" kern="1200" cap="none" spc="0" normalizeH="0" baseline="0" noProof="0">
              <a:ln>
                <a:noFill/>
              </a:ln>
              <a:solidFill>
                <a:srgbClr val="181717"/>
              </a:solidFill>
              <a:effectLst/>
              <a:uLnTx/>
              <a:uFillTx/>
              <a:latin typeface="Calibri" panose="020F0502020204030204"/>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Users do not effort at any time. Average the </a:t>
            </a:r>
            <a:r>
              <a:rPr kumimoji="0" lang="en-US" altLang="zh-CN" sz="2800" b="0" i="0" u="none" strike="noStrike" kern="1200" cap="none" spc="0" normalizeH="0" baseline="0" noProof="0">
                <a:ln>
                  <a:noFill/>
                </a:ln>
                <a:solidFill>
                  <a:srgbClr val="F04646"/>
                </a:solidFill>
                <a:effectLst/>
                <a:uLnTx/>
                <a:uFillTx/>
                <a:latin typeface="Calibri" panose="020F0502020204030204"/>
                <a:ea typeface="微软雅黑"/>
                <a:cs typeface="+mn-cs"/>
              </a:rPr>
              <a:t>Local Maxima Force</a:t>
            </a:r>
          </a:p>
        </p:txBody>
      </p:sp>
      <p:sp>
        <p:nvSpPr>
          <p:cNvPr id="5" name="文本框 4">
            <a:extLst>
              <a:ext uri="{FF2B5EF4-FFF2-40B4-BE49-F238E27FC236}">
                <a16:creationId xmlns:a16="http://schemas.microsoft.com/office/drawing/2014/main" id="{FE173D97-885A-4D67-8C00-2E5B879ECB5D}"/>
              </a:ext>
            </a:extLst>
          </p:cNvPr>
          <p:cNvSpPr txBox="1"/>
          <p:nvPr/>
        </p:nvSpPr>
        <p:spPr>
          <a:xfrm>
            <a:off x="1382131" y="6858000"/>
            <a:ext cx="16165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F04646"/>
                </a:solidFill>
                <a:effectLst/>
                <a:uLnTx/>
                <a:uFillTx/>
                <a:latin typeface="Calibri" panose="020F0502020204030204"/>
                <a:ea typeface="微软雅黑"/>
                <a:cs typeface="+mn-cs"/>
              </a:rPr>
              <a:t>Input</a:t>
            </a:r>
            <a:endParaRPr kumimoji="0" lang="zh-CN" altLang="en-US" sz="2400" b="0" i="0" u="none" strike="noStrike" kern="1200" cap="none" spc="0" normalizeH="0" baseline="0" noProof="0">
              <a:ln>
                <a:noFill/>
              </a:ln>
              <a:solidFill>
                <a:srgbClr val="F04646"/>
              </a:solidFill>
              <a:effectLst/>
              <a:uLnTx/>
              <a:uFillTx/>
              <a:latin typeface="Calibri" panose="020F0502020204030204"/>
              <a:ea typeface="微软雅黑"/>
              <a:cs typeface="+mn-cs"/>
            </a:endParaRPr>
          </a:p>
        </p:txBody>
      </p:sp>
      <p:sp>
        <p:nvSpPr>
          <p:cNvPr id="46" name="文本框 45">
            <a:extLst>
              <a:ext uri="{FF2B5EF4-FFF2-40B4-BE49-F238E27FC236}">
                <a16:creationId xmlns:a16="http://schemas.microsoft.com/office/drawing/2014/main" id="{918A6550-DD12-47F7-BE38-089ACDF37C59}"/>
              </a:ext>
            </a:extLst>
          </p:cNvPr>
          <p:cNvSpPr txBox="1"/>
          <p:nvPr/>
        </p:nvSpPr>
        <p:spPr>
          <a:xfrm>
            <a:off x="3310249" y="6843436"/>
            <a:ext cx="16165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F04646"/>
                </a:solidFill>
                <a:effectLst/>
                <a:uLnTx/>
                <a:uFillTx/>
                <a:latin typeface="Calibri" panose="020F0502020204030204"/>
                <a:ea typeface="微软雅黑"/>
                <a:cs typeface="+mn-cs"/>
              </a:rPr>
              <a:t>Output</a:t>
            </a:r>
            <a:endParaRPr kumimoji="0" lang="zh-CN" altLang="en-US" sz="2400" b="0" i="0" u="none" strike="noStrike" kern="1200" cap="none" spc="0" normalizeH="0" baseline="0" noProof="0">
              <a:ln>
                <a:noFill/>
              </a:ln>
              <a:solidFill>
                <a:srgbClr val="F04646"/>
              </a:solidFill>
              <a:effectLst/>
              <a:uLnTx/>
              <a:uFillTx/>
              <a:latin typeface="Calibri" panose="020F0502020204030204"/>
              <a:ea typeface="微软雅黑"/>
              <a:cs typeface="+mn-cs"/>
            </a:endParaRPr>
          </a:p>
        </p:txBody>
      </p:sp>
      <p:pic>
        <p:nvPicPr>
          <p:cNvPr id="14" name="图片 13">
            <a:extLst>
              <a:ext uri="{FF2B5EF4-FFF2-40B4-BE49-F238E27FC236}">
                <a16:creationId xmlns:a16="http://schemas.microsoft.com/office/drawing/2014/main" id="{52D08C35-6FD6-4CDD-B557-0131C368D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038" y="7588453"/>
            <a:ext cx="5517335" cy="4242703"/>
          </a:xfrm>
          <a:prstGeom prst="rect">
            <a:avLst/>
          </a:prstGeom>
        </p:spPr>
      </p:pic>
      <p:pic>
        <p:nvPicPr>
          <p:cNvPr id="6" name="图片 5">
            <a:extLst>
              <a:ext uri="{FF2B5EF4-FFF2-40B4-BE49-F238E27FC236}">
                <a16:creationId xmlns:a16="http://schemas.microsoft.com/office/drawing/2014/main" id="{C29536F1-FB82-4BEC-AD6B-C1E7837ADA26}"/>
              </a:ext>
            </a:extLst>
          </p:cNvPr>
          <p:cNvPicPr>
            <a:picLocks noChangeAspect="1"/>
          </p:cNvPicPr>
          <p:nvPr/>
        </p:nvPicPr>
        <p:blipFill>
          <a:blip r:embed="rId4"/>
          <a:stretch>
            <a:fillRect/>
          </a:stretch>
        </p:blipFill>
        <p:spPr>
          <a:xfrm>
            <a:off x="168353" y="1024849"/>
            <a:ext cx="6112675" cy="4664217"/>
          </a:xfrm>
          <a:prstGeom prst="rect">
            <a:avLst/>
          </a:prstGeom>
        </p:spPr>
      </p:pic>
      <p:sp>
        <p:nvSpPr>
          <p:cNvPr id="49" name="文本框 48">
            <a:extLst>
              <a:ext uri="{FF2B5EF4-FFF2-40B4-BE49-F238E27FC236}">
                <a16:creationId xmlns:a16="http://schemas.microsoft.com/office/drawing/2014/main" id="{EA451776-6D4F-994C-9FE4-2E309956CCFE}"/>
              </a:ext>
            </a:extLst>
          </p:cNvPr>
          <p:cNvSpPr txBox="1"/>
          <p:nvPr/>
        </p:nvSpPr>
        <p:spPr>
          <a:xfrm>
            <a:off x="318048" y="156695"/>
            <a:ext cx="5281927" cy="1107996"/>
          </a:xfrm>
          <a:prstGeom prst="rect">
            <a:avLst/>
          </a:prstGeom>
          <a:noFill/>
        </p:spPr>
        <p:txBody>
          <a:bodyPr wrap="square">
            <a:spAutoFit/>
          </a:bodyPr>
          <a:lstStyle/>
          <a:p>
            <a:pPr lvl="0">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Data</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Process</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2" name="灯片编号占位符 1">
            <a:extLst>
              <a:ext uri="{FF2B5EF4-FFF2-40B4-BE49-F238E27FC236}">
                <a16:creationId xmlns:a16="http://schemas.microsoft.com/office/drawing/2014/main" id="{B75C4803-DA57-5747-9EA3-81CC75013558}"/>
              </a:ext>
            </a:extLst>
          </p:cNvPr>
          <p:cNvSpPr>
            <a:spLocks noGrp="1"/>
          </p:cNvSpPr>
          <p:nvPr>
            <p:ph type="sldNum" sz="quarter" idx="12"/>
          </p:nvPr>
        </p:nvSpPr>
        <p:spPr/>
        <p:txBody>
          <a:bodyPr/>
          <a:lstStyle/>
          <a:p>
            <a:fld id="{080BBEF3-EA10-47A7-94EA-06C977997AE4}" type="slidenum">
              <a:rPr lang="zh-CN" altLang="en-US" smtClean="0"/>
              <a:t>24</a:t>
            </a:fld>
            <a:endParaRPr lang="zh-CN" altLang="en-US"/>
          </a:p>
        </p:txBody>
      </p:sp>
    </p:spTree>
    <p:extLst>
      <p:ext uri="{BB962C8B-B14F-4D97-AF65-F5344CB8AC3E}">
        <p14:creationId xmlns:p14="http://schemas.microsoft.com/office/powerpoint/2010/main" val="3788248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445766E6-892C-3349-911A-C6D218F6D1A9}"/>
              </a:ext>
            </a:extLst>
          </p:cNvPr>
          <p:cNvSpPr txBox="1"/>
          <p:nvPr/>
        </p:nvSpPr>
        <p:spPr>
          <a:xfrm>
            <a:off x="318047" y="156695"/>
            <a:ext cx="12191999" cy="1107996"/>
          </a:xfrm>
          <a:prstGeom prst="rect">
            <a:avLst/>
          </a:prstGeom>
          <a:noFill/>
        </p:spPr>
        <p:txBody>
          <a:bodyPr wrap="square">
            <a:spAutoFit/>
          </a:bodyPr>
          <a:lstStyle/>
          <a:p>
            <a:pPr>
              <a:defRPr/>
            </a:pPr>
            <a:r>
              <a:rPr lang="en-US" altLang="zh-CN" sz="6600">
                <a:solidFill>
                  <a:prstClr val="white"/>
                </a:solidFill>
                <a:latin typeface="Calibri" panose="020F0502020204030204" pitchFamily="34" charset="0"/>
                <a:ea typeface="宋体" panose="02010600030101010101" pitchFamily="2" charset="-122"/>
              </a:rPr>
              <a:t>Calculate scores</a:t>
            </a:r>
            <a:r>
              <a:rPr lang="en-US" altLang="zh-CN" sz="6000">
                <a:solidFill>
                  <a:prstClr val="white"/>
                </a:solidFill>
                <a:latin typeface="Calibri" panose="020F0502020204030204" pitchFamily="34" charset="0"/>
                <a:ea typeface="宋体" panose="02010600030101010101" pitchFamily="2" charset="-122"/>
              </a:rPr>
              <a:t>: </a:t>
            </a:r>
            <a:r>
              <a:rPr lang="en-US" altLang="zh-CN" sz="4800">
                <a:solidFill>
                  <a:prstClr val="white"/>
                </a:solidFill>
                <a:latin typeface="Calibri" panose="020F0502020204030204" pitchFamily="34" charset="0"/>
                <a:ea typeface="宋体" panose="02010600030101010101" pitchFamily="2" charset="-122"/>
              </a:rPr>
              <a:t>Mathematical model</a:t>
            </a:r>
            <a:endParaRPr lang="en-US" altLang="zh-CN" sz="6600">
              <a:solidFill>
                <a:prstClr val="white"/>
              </a:solidFill>
              <a:latin typeface="Calibri" panose="020F050202020403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188B283F-E488-4C6B-B6CE-4D85C148D5DE}"/>
              </a:ext>
            </a:extLst>
          </p:cNvPr>
          <p:cNvSpPr txBox="1"/>
          <p:nvPr/>
        </p:nvSpPr>
        <p:spPr>
          <a:xfrm>
            <a:off x="946306" y="1486066"/>
            <a:ext cx="9929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white"/>
                </a:solidFill>
                <a:effectLst/>
                <a:uLnTx/>
                <a:uFillTx/>
                <a:latin typeface="Calibri" panose="020F0502020204030204"/>
                <a:ea typeface="微软雅黑"/>
                <a:cs typeface="+mn-cs"/>
              </a:rPr>
              <a:t>What is an available </a:t>
            </a:r>
            <a:r>
              <a:rPr kumimoji="0" lang="en-US" altLang="zh-CN" sz="4000" b="0" i="0" u="none" strike="noStrike" kern="1200" cap="none" spc="0" normalizeH="0" baseline="0" noProof="0">
                <a:ln>
                  <a:noFill/>
                </a:ln>
                <a:solidFill>
                  <a:srgbClr val="F04646"/>
                </a:solidFill>
                <a:effectLst/>
                <a:uLnTx/>
                <a:uFillTx/>
                <a:latin typeface="Calibri" panose="020F0502020204030204"/>
                <a:ea typeface="微软雅黑"/>
                <a:cs typeface="+mn-cs"/>
              </a:rPr>
              <a:t>workout</a:t>
            </a:r>
            <a:r>
              <a:rPr kumimoji="0" lang="en-US" altLang="zh-CN" sz="4000" b="0" i="0" u="none" strike="noStrike" kern="1200" cap="none" spc="0" normalizeH="0" baseline="0" noProof="0">
                <a:ln>
                  <a:noFill/>
                </a:ln>
                <a:solidFill>
                  <a:prstClr val="white"/>
                </a:solidFill>
                <a:effectLst/>
                <a:uLnTx/>
                <a:uFillTx/>
                <a:latin typeface="Calibri" panose="020F0502020204030204"/>
                <a:ea typeface="微软雅黑"/>
                <a:cs typeface="+mn-cs"/>
              </a:rPr>
              <a:t>?</a:t>
            </a:r>
          </a:p>
        </p:txBody>
      </p:sp>
      <p:pic>
        <p:nvPicPr>
          <p:cNvPr id="3" name="图片 2">
            <a:extLst>
              <a:ext uri="{FF2B5EF4-FFF2-40B4-BE49-F238E27FC236}">
                <a16:creationId xmlns:a16="http://schemas.microsoft.com/office/drawing/2014/main" id="{F0B1BB87-6BB5-4A42-91B0-D391EBAC9B03}"/>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9191" y="3923603"/>
            <a:ext cx="1713060" cy="1713060"/>
          </a:xfrm>
          <a:prstGeom prst="rect">
            <a:avLst/>
          </a:prstGeom>
        </p:spPr>
      </p:pic>
      <p:sp>
        <p:nvSpPr>
          <p:cNvPr id="10" name="文本框 9">
            <a:extLst>
              <a:ext uri="{FF2B5EF4-FFF2-40B4-BE49-F238E27FC236}">
                <a16:creationId xmlns:a16="http://schemas.microsoft.com/office/drawing/2014/main" id="{CE192E91-CC75-41D6-B475-52E568AD1C2A}"/>
              </a:ext>
            </a:extLst>
          </p:cNvPr>
          <p:cNvSpPr txBox="1"/>
          <p:nvPr/>
        </p:nvSpPr>
        <p:spPr>
          <a:xfrm>
            <a:off x="2872976" y="2369331"/>
            <a:ext cx="8904158"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8CBAD"/>
                </a:solidFill>
                <a:effectLst/>
                <a:uLnTx/>
                <a:uFillTx/>
                <a:latin typeface="Calibri" panose="020F0502020204030204"/>
                <a:ea typeface="微软雅黑"/>
                <a:cs typeface="+mn-cs"/>
              </a:rPr>
              <a:t>Suitable weight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        Predicting suitable weight by user’s force.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8CBAD"/>
                </a:solidFill>
                <a:effectLst/>
                <a:uLnTx/>
                <a:uFillTx/>
                <a:latin typeface="Calibri" panose="020F0502020204030204"/>
                <a:ea typeface="微软雅黑"/>
                <a:cs typeface="+mn-cs"/>
              </a:rPr>
              <a:t>Suitable strength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        Use normal distribution to evaluate suitable strength.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        The more count and weight, the slower scores get.</a:t>
            </a:r>
          </a:p>
        </p:txBody>
      </p:sp>
      <p:pic>
        <p:nvPicPr>
          <p:cNvPr id="13" name="图片 12">
            <a:extLst>
              <a:ext uri="{FF2B5EF4-FFF2-40B4-BE49-F238E27FC236}">
                <a16:creationId xmlns:a16="http://schemas.microsoft.com/office/drawing/2014/main" id="{DD39C5BD-B4B9-4262-8C93-25AF0E3440C0}"/>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44327" y="2578805"/>
            <a:ext cx="1253281" cy="1253281"/>
          </a:xfrm>
          <a:prstGeom prst="rect">
            <a:avLst/>
          </a:prstGeom>
        </p:spPr>
      </p:pic>
      <p:sp>
        <p:nvSpPr>
          <p:cNvPr id="2" name="灯片编号占位符 1">
            <a:extLst>
              <a:ext uri="{FF2B5EF4-FFF2-40B4-BE49-F238E27FC236}">
                <a16:creationId xmlns:a16="http://schemas.microsoft.com/office/drawing/2014/main" id="{E9D221FF-32DE-0241-B3E9-CA418DC31E85}"/>
              </a:ext>
            </a:extLst>
          </p:cNvPr>
          <p:cNvSpPr>
            <a:spLocks noGrp="1"/>
          </p:cNvSpPr>
          <p:nvPr>
            <p:ph type="sldNum" sz="quarter" idx="12"/>
          </p:nvPr>
        </p:nvSpPr>
        <p:spPr/>
        <p:txBody>
          <a:bodyPr/>
          <a:lstStyle/>
          <a:p>
            <a:fld id="{080BBEF3-EA10-47A7-94EA-06C977997AE4}" type="slidenum">
              <a:rPr lang="zh-CN" altLang="en-US" smtClean="0"/>
              <a:t>25</a:t>
            </a:fld>
            <a:endParaRPr lang="zh-CN" altLang="en-US"/>
          </a:p>
        </p:txBody>
      </p:sp>
    </p:spTree>
    <p:extLst>
      <p:ext uri="{BB962C8B-B14F-4D97-AF65-F5344CB8AC3E}">
        <p14:creationId xmlns:p14="http://schemas.microsoft.com/office/powerpoint/2010/main" val="324159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9716D1E-A8B2-4F0B-82A5-E0880B582D24}"/>
              </a:ext>
            </a:extLst>
          </p:cNvPr>
          <p:cNvPicPr>
            <a:picLocks noChangeAspect="1"/>
          </p:cNvPicPr>
          <p:nvPr/>
        </p:nvPicPr>
        <p:blipFill>
          <a:blip r:embed="rId3"/>
          <a:stretch>
            <a:fillRect/>
          </a:stretch>
        </p:blipFill>
        <p:spPr>
          <a:xfrm>
            <a:off x="5877635" y="3251845"/>
            <a:ext cx="4991357" cy="2311519"/>
          </a:xfrm>
          <a:prstGeom prst="rect">
            <a:avLst/>
          </a:prstGeom>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4258285D-498A-4350-B70C-731ED97CED1C}"/>
                  </a:ext>
                </a:extLst>
              </p:cNvPr>
              <p:cNvSpPr txBox="1"/>
              <p:nvPr/>
            </p:nvSpPr>
            <p:spPr>
              <a:xfrm>
                <a:off x="776623" y="1635088"/>
                <a:ext cx="10815205" cy="8617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𝑆𝑐𝑜𝑟𝑒𝑠</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=0.35∗</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𝑁</m:t>
                      </m:r>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𝑐𝑜𝑢𝑛𝑡</m:t>
                          </m:r>
                        </m:e>
                      </m:d>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d>
                            <m:dPr>
                              <m:begChr m:val="|"/>
                              <m:end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𝑤𝑒𝑖𝑔h𝑡</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∗0.04−</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𝑓𝑜𝑟𝑐𝑒</m:t>
                              </m:r>
                            </m:e>
                          </m:d>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&lt;20?0.8:1</m:t>
                          </m:r>
                        </m:e>
                      </m:d>
                    </m:oMath>
                  </m:oMathPara>
                </a14:m>
                <a:endPar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a:t>
                </a:r>
                <a14:m>
                  <m:oMath xmlns:m="http://schemas.openxmlformats.org/officeDocument/2006/math">
                    <m:d>
                      <m:dPr>
                        <m:begChr m:val="["/>
                        <m:end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func>
                          <m:func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funcPr>
                          <m:fName>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ln</m:t>
                            </m:r>
                          </m:fName>
                          <m:e>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sSup>
                                  <m:sSup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p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𝑤𝑒𝑖𝑔h𝑡</m:t>
                                    </m:r>
                                  </m:e>
                                  <m:sup>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4</m:t>
                                    </m:r>
                                  </m:sup>
                                </m:sSup>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+1</m:t>
                                </m:r>
                              </m:e>
                            </m:d>
                          </m:e>
                        </m:func>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−0.69</m:t>
                        </m:r>
                      </m:e>
                    </m:d>
                    <m:sSup>
                      <m:sSup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pPr>
                      <m:e>
                        <m:r>
                          <a:rPr kumimoji="0" lang="en-US" altLang="zh-CN"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r>
                          <m:rPr>
                            <m:sty m:val="p"/>
                          </m:rPr>
                          <a:rPr kumimoji="0" lang="en-US" altLang="zh-CN" sz="2800" b="0" i="0" u="none" strike="noStrike" kern="1200" cap="none" spc="0" normalizeH="0" baseline="0" noProof="0">
                            <a:ln>
                              <a:noFill/>
                            </a:ln>
                            <a:solidFill>
                              <a:prstClr val="white"/>
                            </a:solidFill>
                            <a:effectLst/>
                            <a:uLnTx/>
                            <a:uFillTx/>
                            <a:latin typeface="Cambria Math" panose="02040503050406030204" pitchFamily="18" charset="0"/>
                            <a:cs typeface="+mn-cs"/>
                          </a:rPr>
                          <m:t>ln</m:t>
                        </m:r>
                        <m:r>
                          <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cs typeface="+mn-cs"/>
                          </a:rPr>
                          <m:t>⁡(</m:t>
                        </m:r>
                        <m:sSup>
                          <m:sSupPr>
                            <m:ctrlPr>
                              <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r>
                              <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cs typeface="+mn-cs"/>
                              </a:rPr>
                              <m:t>𝑐𝑜𝑢𝑛𝑡</m:t>
                            </m:r>
                          </m:e>
                          <m:sup>
                            <m:r>
                              <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cs typeface="+mn-cs"/>
                              </a:rPr>
                              <m:t>4</m:t>
                            </m:r>
                          </m:sup>
                        </m:sSup>
                        <m:r>
                          <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cs typeface="+mn-cs"/>
                          </a:rPr>
                          <m:t>+1)−0.69]</m:t>
                        </m:r>
                      </m:e>
                      <m:sup>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1.23</m:t>
                        </m:r>
                      </m:sup>
                    </m:sSup>
                  </m:oMath>
                </a14:m>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2" name="文本框 1">
                <a:extLst>
                  <a:ext uri="{FF2B5EF4-FFF2-40B4-BE49-F238E27FC236}">
                    <a16:creationId xmlns:a16="http://schemas.microsoft.com/office/drawing/2014/main" id="{4258285D-498A-4350-B70C-731ED97CED1C}"/>
                  </a:ext>
                </a:extLst>
              </p:cNvPr>
              <p:cNvSpPr txBox="1">
                <a:spLocks noRot="1" noChangeAspect="1" noMove="1" noResize="1" noEditPoints="1" noAdjustHandles="1" noChangeArrowheads="1" noChangeShapeType="1" noTextEdit="1"/>
              </p:cNvSpPr>
              <p:nvPr/>
            </p:nvSpPr>
            <p:spPr>
              <a:xfrm>
                <a:off x="776623" y="1635088"/>
                <a:ext cx="10815205" cy="861774"/>
              </a:xfrm>
              <a:prstGeom prst="rect">
                <a:avLst/>
              </a:prstGeom>
              <a:blipFill>
                <a:blip r:embed="rId4"/>
                <a:stretch>
                  <a:fillRect l="-1972" b="-24648"/>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FC449555-404C-4286-A7EB-5DB38F356727}"/>
              </a:ext>
            </a:extLst>
          </p:cNvPr>
          <p:cNvSpPr txBox="1"/>
          <p:nvPr/>
        </p:nvSpPr>
        <p:spPr>
          <a:xfrm>
            <a:off x="776623" y="3353867"/>
            <a:ext cx="53249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04646"/>
                </a:solidFill>
                <a:effectLst/>
                <a:uLnTx/>
                <a:uFillTx/>
                <a:latin typeface="Calibri" panose="020F0502020204030204"/>
                <a:ea typeface="微软雅黑"/>
                <a:cs typeface="+mn-cs"/>
              </a:rPr>
              <a:t>N(x)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represents the normal distribution, μ=15,σ=0.004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3B02895-E2F5-47DA-B4C5-5F475E355DB4}"/>
                  </a:ext>
                </a:extLst>
              </p:cNvPr>
              <p:cNvSpPr txBox="1"/>
              <p:nvPr/>
            </p:nvSpPr>
            <p:spPr>
              <a:xfrm>
                <a:off x="9432381" y="3847195"/>
                <a:ext cx="1246209" cy="5604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𝑑𝑦</m:t>
                          </m:r>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𝑑𝑥</m:t>
                          </m:r>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sSup>
                            <m:sSup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up>
                          </m:sSup>
                        </m:num>
                        <m:den>
                          <m:sSup>
                            <m:sSup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sup>
                          </m:s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den>
                      </m:f>
                    </m:oMath>
                  </m:oMathPara>
                </a14:m>
                <a:endParaRPr kumimoji="0" lang="zh-CN" alt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mc:Choice>
        <mc:Fallback xmlns="">
          <p:sp>
            <p:nvSpPr>
              <p:cNvPr id="4" name="文本框 3">
                <a:extLst>
                  <a:ext uri="{FF2B5EF4-FFF2-40B4-BE49-F238E27FC236}">
                    <a16:creationId xmlns:a16="http://schemas.microsoft.com/office/drawing/2014/main" id="{F3B02895-E2F5-47DA-B4C5-5F475E355DB4}"/>
                  </a:ext>
                </a:extLst>
              </p:cNvPr>
              <p:cNvSpPr txBox="1">
                <a:spLocks noRot="1" noChangeAspect="1" noMove="1" noResize="1" noEditPoints="1" noAdjustHandles="1" noChangeArrowheads="1" noChangeShapeType="1" noTextEdit="1"/>
              </p:cNvSpPr>
              <p:nvPr/>
            </p:nvSpPr>
            <p:spPr>
              <a:xfrm>
                <a:off x="9432381" y="3847195"/>
                <a:ext cx="1246209" cy="560410"/>
              </a:xfrm>
              <a:prstGeom prst="rect">
                <a:avLst/>
              </a:prstGeom>
              <a:blipFill>
                <a:blip r:embed="rId5"/>
                <a:stretch>
                  <a:fillRect/>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0C3339C3-6571-44C3-8718-06223DD18A05}"/>
              </a:ext>
            </a:extLst>
          </p:cNvPr>
          <p:cNvSpPr/>
          <p:nvPr/>
        </p:nvSpPr>
        <p:spPr>
          <a:xfrm>
            <a:off x="669664" y="1472867"/>
            <a:ext cx="10415943" cy="124643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FB3C36A9-FB17-4E1C-8D64-F52769EEB7F2}"/>
                  </a:ext>
                </a:extLst>
              </p:cNvPr>
              <p:cNvSpPr txBox="1"/>
              <p:nvPr/>
            </p:nvSpPr>
            <p:spPr>
              <a:xfrm>
                <a:off x="6647007" y="5665018"/>
                <a:ext cx="345261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𝑦</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func>
                        <m:func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funcPr>
                        <m:fName>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ln</m:t>
                          </m:r>
                        </m:fName>
                        <m:e>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sSup>
                                <m:sSup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p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𝑥</m:t>
                                  </m:r>
                                </m:e>
                                <m:sup>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4</m:t>
                                  </m:r>
                                </m:sup>
                              </m:sSup>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+1</m:t>
                              </m:r>
                            </m:e>
                          </m:d>
                        </m:e>
                      </m:func>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−0.69</m:t>
                      </m:r>
                    </m:oMath>
                  </m:oMathPara>
                </a14:m>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15" name="文本框 14">
                <a:extLst>
                  <a:ext uri="{FF2B5EF4-FFF2-40B4-BE49-F238E27FC236}">
                    <a16:creationId xmlns:a16="http://schemas.microsoft.com/office/drawing/2014/main" id="{FB3C36A9-FB17-4E1C-8D64-F52769EEB7F2}"/>
                  </a:ext>
                </a:extLst>
              </p:cNvPr>
              <p:cNvSpPr txBox="1">
                <a:spLocks noRot="1" noChangeAspect="1" noMove="1" noResize="1" noEditPoints="1" noAdjustHandles="1" noChangeArrowheads="1" noChangeShapeType="1" noTextEdit="1"/>
              </p:cNvSpPr>
              <p:nvPr/>
            </p:nvSpPr>
            <p:spPr>
              <a:xfrm>
                <a:off x="6647007" y="5665018"/>
                <a:ext cx="3452612" cy="430887"/>
              </a:xfrm>
              <a:prstGeom prst="rect">
                <a:avLst/>
              </a:prstGeom>
              <a:blipFill>
                <a:blip r:embed="rId6"/>
                <a:stretch>
                  <a:fillRect/>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E7970BAD-7C5A-D345-9CB4-118EE2BC1BAB}"/>
              </a:ext>
            </a:extLst>
          </p:cNvPr>
          <p:cNvSpPr txBox="1"/>
          <p:nvPr/>
        </p:nvSpPr>
        <p:spPr>
          <a:xfrm>
            <a:off x="318047" y="156695"/>
            <a:ext cx="12191999" cy="1107996"/>
          </a:xfrm>
          <a:prstGeom prst="rect">
            <a:avLst/>
          </a:prstGeom>
          <a:noFill/>
        </p:spPr>
        <p:txBody>
          <a:bodyPr wrap="square">
            <a:spAutoFit/>
          </a:bodyPr>
          <a:lstStyle/>
          <a:p>
            <a:pPr>
              <a:defRPr/>
            </a:pPr>
            <a:r>
              <a:rPr lang="en-US" altLang="zh-CN" sz="6600">
                <a:solidFill>
                  <a:prstClr val="white"/>
                </a:solidFill>
                <a:latin typeface="Calibri" panose="020F0502020204030204" pitchFamily="34" charset="0"/>
                <a:ea typeface="宋体" panose="02010600030101010101" pitchFamily="2" charset="-122"/>
              </a:rPr>
              <a:t>Calculate scores</a:t>
            </a:r>
            <a:r>
              <a:rPr lang="en-US" altLang="zh-CN" sz="6000">
                <a:solidFill>
                  <a:prstClr val="white"/>
                </a:solidFill>
                <a:latin typeface="Calibri" panose="020F0502020204030204" pitchFamily="34" charset="0"/>
                <a:ea typeface="宋体" panose="02010600030101010101" pitchFamily="2" charset="-122"/>
              </a:rPr>
              <a:t>: </a:t>
            </a:r>
            <a:r>
              <a:rPr lang="en-US" altLang="zh-CN" sz="4800">
                <a:solidFill>
                  <a:prstClr val="white"/>
                </a:solidFill>
                <a:latin typeface="Calibri" panose="020F0502020204030204" pitchFamily="34" charset="0"/>
                <a:ea typeface="宋体" panose="02010600030101010101" pitchFamily="2" charset="-122"/>
              </a:rPr>
              <a:t>Mathematical model</a:t>
            </a:r>
            <a:endParaRPr lang="en-US" altLang="zh-CN" sz="6600">
              <a:solidFill>
                <a:prstClr val="white"/>
              </a:solidFill>
              <a:latin typeface="Calibri" panose="020F0502020204030204" pitchFamily="34" charset="0"/>
              <a:ea typeface="宋体" panose="02010600030101010101" pitchFamily="2" charset="-122"/>
            </a:endParaRPr>
          </a:p>
        </p:txBody>
      </p:sp>
      <p:sp>
        <p:nvSpPr>
          <p:cNvPr id="3" name="灯片编号占位符 2">
            <a:extLst>
              <a:ext uri="{FF2B5EF4-FFF2-40B4-BE49-F238E27FC236}">
                <a16:creationId xmlns:a16="http://schemas.microsoft.com/office/drawing/2014/main" id="{D060A805-6545-5D46-BCB7-31F7AD6E8023}"/>
              </a:ext>
            </a:extLst>
          </p:cNvPr>
          <p:cNvSpPr>
            <a:spLocks noGrp="1"/>
          </p:cNvSpPr>
          <p:nvPr>
            <p:ph type="sldNum" sz="quarter" idx="12"/>
          </p:nvPr>
        </p:nvSpPr>
        <p:spPr/>
        <p:txBody>
          <a:bodyPr/>
          <a:lstStyle/>
          <a:p>
            <a:fld id="{080BBEF3-EA10-47A7-94EA-06C977997AE4}" type="slidenum">
              <a:rPr lang="zh-CN" altLang="en-US" smtClean="0"/>
              <a:t>26</a:t>
            </a:fld>
            <a:endParaRPr lang="zh-CN" altLang="en-US"/>
          </a:p>
        </p:txBody>
      </p:sp>
    </p:spTree>
    <p:extLst>
      <p:ext uri="{BB962C8B-B14F-4D97-AF65-F5344CB8AC3E}">
        <p14:creationId xmlns:p14="http://schemas.microsoft.com/office/powerpoint/2010/main" val="1022085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ABCD80-0E4F-6F0F-C182-BE49C6589C80}"/>
              </a:ext>
            </a:extLst>
          </p:cNvPr>
          <p:cNvSpPr>
            <a:spLocks noGrp="1"/>
          </p:cNvSpPr>
          <p:nvPr>
            <p:ph type="title"/>
          </p:nvPr>
        </p:nvSpPr>
        <p:spPr/>
        <p:txBody>
          <a:bodyPr>
            <a:normAutofit/>
          </a:bodyPr>
          <a:lstStyle/>
          <a:p>
            <a:r>
              <a:rPr lang="en-US" altLang="zh-CN" sz="6000">
                <a:solidFill>
                  <a:prstClr val="white"/>
                </a:solidFill>
                <a:latin typeface="Calibri" panose="020F0502020204030204" pitchFamily="34" charset="0"/>
                <a:ea typeface="宋体" panose="02010600030101010101" pitchFamily="2" charset="-122"/>
              </a:rPr>
              <a:t>Calculate scores</a:t>
            </a:r>
            <a:r>
              <a:rPr lang="en-US" altLang="zh-CN" sz="5400">
                <a:solidFill>
                  <a:prstClr val="white"/>
                </a:solidFill>
                <a:latin typeface="Calibri" panose="020F0502020204030204" pitchFamily="34" charset="0"/>
                <a:ea typeface="宋体" panose="02010600030101010101" pitchFamily="2" charset="-122"/>
              </a:rPr>
              <a:t>: </a:t>
            </a:r>
            <a:r>
              <a:rPr lang="en-US" altLang="zh-CN">
                <a:solidFill>
                  <a:prstClr val="white"/>
                </a:solidFill>
                <a:latin typeface="Calibri" panose="020F0502020204030204" pitchFamily="34" charset="0"/>
                <a:ea typeface="宋体" panose="02010600030101010101" pitchFamily="2" charset="-122"/>
              </a:rPr>
              <a:t>Workout ability</a:t>
            </a:r>
            <a:endParaRPr lang="zh-CN" altLang="en-US"/>
          </a:p>
        </p:txBody>
      </p:sp>
      <p:sp>
        <p:nvSpPr>
          <p:cNvPr id="4" name="灯片编号占位符 3">
            <a:extLst>
              <a:ext uri="{FF2B5EF4-FFF2-40B4-BE49-F238E27FC236}">
                <a16:creationId xmlns:a16="http://schemas.microsoft.com/office/drawing/2014/main" id="{76EF2766-281A-7CC3-8DB3-AD1517C95C56}"/>
              </a:ext>
            </a:extLst>
          </p:cNvPr>
          <p:cNvSpPr>
            <a:spLocks noGrp="1"/>
          </p:cNvSpPr>
          <p:nvPr>
            <p:ph type="sldNum" sz="quarter" idx="12"/>
          </p:nvPr>
        </p:nvSpPr>
        <p:spPr/>
        <p:txBody>
          <a:bodyPr/>
          <a:lstStyle/>
          <a:p>
            <a:fld id="{080BBEF3-EA10-47A7-94EA-06C977997AE4}" type="slidenum">
              <a:rPr lang="zh-CN" altLang="en-US" smtClean="0"/>
              <a:t>27</a:t>
            </a:fld>
            <a:endParaRPr lang="zh-CN" altLang="en-US"/>
          </a:p>
        </p:txBody>
      </p:sp>
      <p:sp>
        <p:nvSpPr>
          <p:cNvPr id="5" name="文本框 4">
            <a:extLst>
              <a:ext uri="{FF2B5EF4-FFF2-40B4-BE49-F238E27FC236}">
                <a16:creationId xmlns:a16="http://schemas.microsoft.com/office/drawing/2014/main" id="{E2F7CFF8-A86F-579A-185C-1D499729FC1B}"/>
              </a:ext>
            </a:extLst>
          </p:cNvPr>
          <p:cNvSpPr txBox="1"/>
          <p:nvPr/>
        </p:nvSpPr>
        <p:spPr>
          <a:xfrm>
            <a:off x="1424654" y="1853459"/>
            <a:ext cx="9929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white"/>
                </a:solidFill>
                <a:effectLst/>
                <a:uLnTx/>
                <a:uFillTx/>
                <a:latin typeface="Calibri" panose="020F0502020204030204"/>
                <a:ea typeface="微软雅黑"/>
                <a:cs typeface="+mn-cs"/>
              </a:rPr>
              <a:t>How to show </a:t>
            </a:r>
            <a:r>
              <a:rPr kumimoji="0" lang="en-US" altLang="zh-CN" sz="4000" b="0" i="0" u="none" strike="noStrike" kern="1200" cap="none" spc="0" normalizeH="0" baseline="0" noProof="0">
                <a:ln>
                  <a:noFill/>
                </a:ln>
                <a:solidFill>
                  <a:srgbClr val="FF0000"/>
                </a:solidFill>
                <a:effectLst/>
                <a:uLnTx/>
                <a:uFillTx/>
                <a:latin typeface="Calibri" panose="020F0502020204030204"/>
                <a:ea typeface="微软雅黑"/>
                <a:cs typeface="+mn-cs"/>
              </a:rPr>
              <a:t>ability</a:t>
            </a:r>
            <a:r>
              <a:rPr kumimoji="0" lang="en-US" altLang="zh-CN" sz="4000" b="0" i="0" u="none" strike="noStrike" kern="1200" cap="none" spc="0" normalizeH="0" baseline="0" noProof="0">
                <a:ln>
                  <a:noFill/>
                </a:ln>
                <a:solidFill>
                  <a:prstClr val="white"/>
                </a:solidFill>
                <a:effectLst/>
                <a:uLnTx/>
                <a:uFillTx/>
                <a:latin typeface="Calibri" panose="020F0502020204030204"/>
                <a:ea typeface="微软雅黑"/>
                <a:cs typeface="+mn-cs"/>
              </a:rPr>
              <a:t> of users?</a:t>
            </a:r>
          </a:p>
        </p:txBody>
      </p:sp>
      <p:sp>
        <p:nvSpPr>
          <p:cNvPr id="6" name="文本框 5">
            <a:extLst>
              <a:ext uri="{FF2B5EF4-FFF2-40B4-BE49-F238E27FC236}">
                <a16:creationId xmlns:a16="http://schemas.microsoft.com/office/drawing/2014/main" id="{7EBAE34F-660A-AFC0-10F4-4AB934D65000}"/>
              </a:ext>
            </a:extLst>
          </p:cNvPr>
          <p:cNvSpPr txBox="1"/>
          <p:nvPr/>
        </p:nvSpPr>
        <p:spPr>
          <a:xfrm>
            <a:off x="2820759" y="3429000"/>
            <a:ext cx="6146619" cy="615553"/>
          </a:xfrm>
          <a:prstGeom prst="rect">
            <a:avLst/>
          </a:prstGeom>
          <a:noFill/>
        </p:spPr>
        <p:txBody>
          <a:bodyPr wrap="none" lIns="0" tIns="0" rIns="0" bIns="0" rtlCol="0">
            <a:spAutoFit/>
          </a:bodyPr>
          <a:lstStyle/>
          <a:p>
            <a:r>
              <a:rPr lang="en-US" altLang="zh-CN" sz="4000">
                <a:solidFill>
                  <a:schemeClr val="bg1"/>
                </a:solidFill>
              </a:rPr>
              <a:t>Ability = Work / Exercise Load</a:t>
            </a:r>
            <a:endParaRPr lang="zh-CN" altLang="en-US" sz="4000">
              <a:solidFill>
                <a:schemeClr val="bg1"/>
              </a:solidFill>
            </a:endParaRPr>
          </a:p>
        </p:txBody>
      </p:sp>
      <p:sp>
        <p:nvSpPr>
          <p:cNvPr id="7" name="文本框 6">
            <a:extLst>
              <a:ext uri="{FF2B5EF4-FFF2-40B4-BE49-F238E27FC236}">
                <a16:creationId xmlns:a16="http://schemas.microsoft.com/office/drawing/2014/main" id="{F01F1388-F3B5-98D7-9B16-5E0C12AE8410}"/>
              </a:ext>
            </a:extLst>
          </p:cNvPr>
          <p:cNvSpPr txBox="1"/>
          <p:nvPr/>
        </p:nvSpPr>
        <p:spPr>
          <a:xfrm>
            <a:off x="2820759" y="4151071"/>
            <a:ext cx="8062976" cy="615553"/>
          </a:xfrm>
          <a:prstGeom prst="rect">
            <a:avLst/>
          </a:prstGeom>
          <a:noFill/>
        </p:spPr>
        <p:txBody>
          <a:bodyPr wrap="none" lIns="0" tIns="0" rIns="0" bIns="0" rtlCol="0">
            <a:spAutoFit/>
          </a:bodyPr>
          <a:lstStyle/>
          <a:p>
            <a:r>
              <a:rPr lang="en-US" altLang="zh-CN" sz="4000">
                <a:solidFill>
                  <a:schemeClr val="bg1"/>
                </a:solidFill>
              </a:rPr>
              <a:t>Exercise Load = 100 / (220 – Heartrate)</a:t>
            </a:r>
            <a:endParaRPr lang="zh-CN" altLang="en-US" sz="4000">
              <a:solidFill>
                <a:schemeClr val="bg1"/>
              </a:solidFill>
            </a:endParaRPr>
          </a:p>
        </p:txBody>
      </p:sp>
    </p:spTree>
    <p:extLst>
      <p:ext uri="{BB962C8B-B14F-4D97-AF65-F5344CB8AC3E}">
        <p14:creationId xmlns:p14="http://schemas.microsoft.com/office/powerpoint/2010/main" val="1219808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ABCD80-0E4F-6F0F-C182-BE49C6589C80}"/>
              </a:ext>
            </a:extLst>
          </p:cNvPr>
          <p:cNvSpPr>
            <a:spLocks noGrp="1"/>
          </p:cNvSpPr>
          <p:nvPr>
            <p:ph type="title"/>
          </p:nvPr>
        </p:nvSpPr>
        <p:spPr/>
        <p:txBody>
          <a:bodyPr>
            <a:normAutofit/>
          </a:bodyPr>
          <a:lstStyle/>
          <a:p>
            <a:r>
              <a:rPr lang="en-US" altLang="zh-CN" sz="6000">
                <a:solidFill>
                  <a:prstClr val="white"/>
                </a:solidFill>
                <a:latin typeface="Calibri" panose="020F0502020204030204" pitchFamily="34" charset="0"/>
                <a:ea typeface="宋体" panose="02010600030101010101" pitchFamily="2" charset="-122"/>
              </a:rPr>
              <a:t>Calculate scores</a:t>
            </a:r>
            <a:r>
              <a:rPr lang="en-US" altLang="zh-CN" sz="5400">
                <a:solidFill>
                  <a:prstClr val="white"/>
                </a:solidFill>
                <a:latin typeface="Calibri" panose="020F0502020204030204" pitchFamily="34" charset="0"/>
                <a:ea typeface="宋体" panose="02010600030101010101" pitchFamily="2" charset="-122"/>
              </a:rPr>
              <a:t>: </a:t>
            </a:r>
            <a:r>
              <a:rPr lang="en-US" altLang="zh-CN">
                <a:solidFill>
                  <a:prstClr val="white"/>
                </a:solidFill>
                <a:latin typeface="Calibri" panose="020F0502020204030204" pitchFamily="34" charset="0"/>
                <a:ea typeface="宋体" panose="02010600030101010101" pitchFamily="2" charset="-122"/>
              </a:rPr>
              <a:t>Enc</a:t>
            </a:r>
            <a:r>
              <a:rPr lang="en-US" altLang="zh-CN" sz="4400">
                <a:solidFill>
                  <a:prstClr val="white"/>
                </a:solidFill>
                <a:latin typeface="Calibri" panose="020F0502020204030204" pitchFamily="34" charset="0"/>
                <a:ea typeface="宋体" panose="02010600030101010101" pitchFamily="2" charset="-122"/>
              </a:rPr>
              <a:t>ouraging scores</a:t>
            </a:r>
            <a:endParaRPr lang="zh-CN" altLang="en-US"/>
          </a:p>
        </p:txBody>
      </p:sp>
      <p:sp>
        <p:nvSpPr>
          <p:cNvPr id="4" name="灯片编号占位符 3">
            <a:extLst>
              <a:ext uri="{FF2B5EF4-FFF2-40B4-BE49-F238E27FC236}">
                <a16:creationId xmlns:a16="http://schemas.microsoft.com/office/drawing/2014/main" id="{76EF2766-281A-7CC3-8DB3-AD1517C95C56}"/>
              </a:ext>
            </a:extLst>
          </p:cNvPr>
          <p:cNvSpPr>
            <a:spLocks noGrp="1"/>
          </p:cNvSpPr>
          <p:nvPr>
            <p:ph type="sldNum" sz="quarter" idx="12"/>
          </p:nvPr>
        </p:nvSpPr>
        <p:spPr/>
        <p:txBody>
          <a:bodyPr/>
          <a:lstStyle/>
          <a:p>
            <a:fld id="{080BBEF3-EA10-47A7-94EA-06C977997AE4}" type="slidenum">
              <a:rPr lang="zh-CN" altLang="en-US" smtClean="0"/>
              <a:t>28</a:t>
            </a:fld>
            <a:endParaRPr lang="zh-CN" altLang="en-US"/>
          </a:p>
        </p:txBody>
      </p:sp>
      <p:sp>
        <p:nvSpPr>
          <p:cNvPr id="5" name="文本框 4">
            <a:extLst>
              <a:ext uri="{FF2B5EF4-FFF2-40B4-BE49-F238E27FC236}">
                <a16:creationId xmlns:a16="http://schemas.microsoft.com/office/drawing/2014/main" id="{E2F7CFF8-A86F-579A-185C-1D499729FC1B}"/>
              </a:ext>
            </a:extLst>
          </p:cNvPr>
          <p:cNvSpPr txBox="1"/>
          <p:nvPr/>
        </p:nvSpPr>
        <p:spPr>
          <a:xfrm>
            <a:off x="1424654" y="1853459"/>
            <a:ext cx="9929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a:solidFill>
                  <a:prstClr val="white"/>
                </a:solidFill>
                <a:latin typeface="Calibri" panose="020F0502020204030204"/>
                <a:ea typeface="微软雅黑"/>
              </a:rPr>
              <a:t>How to </a:t>
            </a:r>
            <a:r>
              <a:rPr kumimoji="0" lang="en-US" altLang="zh-CN" sz="4000" b="0" i="0" u="none" strike="noStrike" kern="1200" cap="none" spc="0" normalizeH="0" baseline="0" noProof="0">
                <a:ln>
                  <a:noFill/>
                </a:ln>
                <a:solidFill>
                  <a:srgbClr val="F04646"/>
                </a:solidFill>
                <a:effectLst/>
                <a:uLnTx/>
                <a:uFillTx/>
                <a:latin typeface="Calibri" panose="020F0502020204030204"/>
                <a:ea typeface="微软雅黑"/>
                <a:cs typeface="+mn-cs"/>
              </a:rPr>
              <a:t>encourage</a:t>
            </a:r>
            <a:r>
              <a:rPr lang="en-US" altLang="zh-CN" sz="4000">
                <a:solidFill>
                  <a:prstClr val="white"/>
                </a:solidFill>
                <a:latin typeface="Calibri" panose="020F0502020204030204"/>
                <a:ea typeface="微软雅黑"/>
              </a:rPr>
              <a:t> users?</a:t>
            </a:r>
            <a:endParaRPr kumimoji="0" lang="en-US" altLang="zh-CN" sz="40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 name="文本框 5">
            <a:extLst>
              <a:ext uri="{FF2B5EF4-FFF2-40B4-BE49-F238E27FC236}">
                <a16:creationId xmlns:a16="http://schemas.microsoft.com/office/drawing/2014/main" id="{7EBAE34F-660A-AFC0-10F4-4AB934D65000}"/>
              </a:ext>
            </a:extLst>
          </p:cNvPr>
          <p:cNvSpPr txBox="1"/>
          <p:nvPr/>
        </p:nvSpPr>
        <p:spPr>
          <a:xfrm>
            <a:off x="2820759" y="2813447"/>
            <a:ext cx="6295570" cy="1231106"/>
          </a:xfrm>
          <a:prstGeom prst="rect">
            <a:avLst/>
          </a:prstGeom>
          <a:noFill/>
        </p:spPr>
        <p:txBody>
          <a:bodyPr wrap="none" lIns="0" tIns="0" rIns="0" bIns="0" rtlCol="0">
            <a:spAutoFit/>
          </a:bodyPr>
          <a:lstStyle/>
          <a:p>
            <a:r>
              <a:rPr lang="en-US" altLang="zh-CN" sz="4000">
                <a:solidFill>
                  <a:schemeClr val="bg1"/>
                </a:solidFill>
              </a:rPr>
              <a:t>Possibility for decreasing </a:t>
            </a:r>
          </a:p>
          <a:p>
            <a:r>
              <a:rPr lang="en-US" altLang="zh-CN" sz="4000">
                <a:solidFill>
                  <a:schemeClr val="bg1"/>
                </a:solidFill>
              </a:rPr>
              <a:t>Suitable increasing by exercise</a:t>
            </a:r>
          </a:p>
        </p:txBody>
      </p:sp>
      <p:sp>
        <p:nvSpPr>
          <p:cNvPr id="7" name="文本框 6">
            <a:extLst>
              <a:ext uri="{FF2B5EF4-FFF2-40B4-BE49-F238E27FC236}">
                <a16:creationId xmlns:a16="http://schemas.microsoft.com/office/drawing/2014/main" id="{F01F1388-F3B5-98D7-9B16-5E0C12AE8410}"/>
              </a:ext>
            </a:extLst>
          </p:cNvPr>
          <p:cNvSpPr txBox="1"/>
          <p:nvPr/>
        </p:nvSpPr>
        <p:spPr>
          <a:xfrm>
            <a:off x="1937056" y="4518464"/>
            <a:ext cx="9654951" cy="615553"/>
          </a:xfrm>
          <a:prstGeom prst="rect">
            <a:avLst/>
          </a:prstGeom>
          <a:noFill/>
        </p:spPr>
        <p:txBody>
          <a:bodyPr wrap="none" lIns="0" tIns="0" rIns="0" bIns="0" rtlCol="0">
            <a:spAutoFit/>
          </a:bodyPr>
          <a:lstStyle/>
          <a:p>
            <a:r>
              <a:rPr lang="en-US" altLang="zh-CN" sz="4000">
                <a:solidFill>
                  <a:schemeClr val="bg1"/>
                </a:solidFill>
              </a:rPr>
              <a:t>Scores = Average(Last 3 scores, Best 10 scores)</a:t>
            </a:r>
            <a:endParaRPr lang="zh-CN" altLang="en-US" sz="4000">
              <a:solidFill>
                <a:schemeClr val="bg1"/>
              </a:solidFill>
            </a:endParaRPr>
          </a:p>
        </p:txBody>
      </p:sp>
    </p:spTree>
    <p:extLst>
      <p:ext uri="{BB962C8B-B14F-4D97-AF65-F5344CB8AC3E}">
        <p14:creationId xmlns:p14="http://schemas.microsoft.com/office/powerpoint/2010/main" val="4062325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B0DFA2-1D95-4F88-ABC6-AD50CCA78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6719" y="1589992"/>
            <a:ext cx="3002755" cy="4003673"/>
          </a:xfrm>
          <a:prstGeom prst="rect">
            <a:avLst/>
          </a:prstGeom>
        </p:spPr>
      </p:pic>
      <p:sp>
        <p:nvSpPr>
          <p:cNvPr id="7" name="文本框 6">
            <a:extLst>
              <a:ext uri="{FF2B5EF4-FFF2-40B4-BE49-F238E27FC236}">
                <a16:creationId xmlns:a16="http://schemas.microsoft.com/office/drawing/2014/main" id="{884BBC39-99CB-465B-8DA7-807E61FE5A52}"/>
              </a:ext>
            </a:extLst>
          </p:cNvPr>
          <p:cNvSpPr txBox="1"/>
          <p:nvPr/>
        </p:nvSpPr>
        <p:spPr>
          <a:xfrm>
            <a:off x="909125" y="1589992"/>
            <a:ext cx="6938338"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04646"/>
                </a:solidFill>
                <a:effectLst/>
                <a:uLnTx/>
                <a:uFillTx/>
                <a:latin typeface="Calibri" panose="020F0502020204030204"/>
                <a:ea typeface="微软雅黑"/>
                <a:cs typeface="+mn-cs"/>
              </a:rPr>
              <a:t>Parameter's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We invite professor </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万发达 </a:t>
            </a: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and other</a:t>
            </a:r>
            <a:r>
              <a:rPr kumimoji="0" lang="zh-CN" altLang="en-US" sz="36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bodybuilders for standard workout data. Use python’s coefficient fitting to choose parameters.</a:t>
            </a:r>
          </a:p>
        </p:txBody>
      </p:sp>
      <p:sp>
        <p:nvSpPr>
          <p:cNvPr id="6" name="文本框 5">
            <a:extLst>
              <a:ext uri="{FF2B5EF4-FFF2-40B4-BE49-F238E27FC236}">
                <a16:creationId xmlns:a16="http://schemas.microsoft.com/office/drawing/2014/main" id="{6BBF531C-2B41-E24A-864D-09871CC241BC}"/>
              </a:ext>
            </a:extLst>
          </p:cNvPr>
          <p:cNvSpPr txBox="1"/>
          <p:nvPr/>
        </p:nvSpPr>
        <p:spPr>
          <a:xfrm>
            <a:off x="318047" y="156695"/>
            <a:ext cx="12191999" cy="1107996"/>
          </a:xfrm>
          <a:prstGeom prst="rect">
            <a:avLst/>
          </a:prstGeom>
          <a:noFill/>
        </p:spPr>
        <p:txBody>
          <a:bodyPr wrap="square">
            <a:spAutoFit/>
          </a:bodyPr>
          <a:lstStyle/>
          <a:p>
            <a:pPr>
              <a:defRPr/>
            </a:pPr>
            <a:r>
              <a:rPr lang="en-US" altLang="zh-CN" sz="6600">
                <a:solidFill>
                  <a:prstClr val="white"/>
                </a:solidFill>
                <a:latin typeface="Calibri" panose="020F0502020204030204" pitchFamily="34" charset="0"/>
                <a:ea typeface="宋体" panose="02010600030101010101" pitchFamily="2" charset="-122"/>
              </a:rPr>
              <a:t>Calculate Scores</a:t>
            </a:r>
            <a:r>
              <a:rPr lang="en-US" altLang="zh-CN" sz="6000">
                <a:solidFill>
                  <a:prstClr val="white"/>
                </a:solidFill>
                <a:latin typeface="Calibri" panose="020F0502020204030204" pitchFamily="34" charset="0"/>
                <a:ea typeface="宋体" panose="02010600030101010101" pitchFamily="2" charset="-122"/>
              </a:rPr>
              <a:t>: </a:t>
            </a:r>
            <a:r>
              <a:rPr lang="en-US" altLang="zh-CN" sz="4800">
                <a:solidFill>
                  <a:prstClr val="white"/>
                </a:solidFill>
                <a:latin typeface="Calibri" panose="020F0502020204030204" pitchFamily="34" charset="0"/>
                <a:ea typeface="宋体" panose="02010600030101010101" pitchFamily="2" charset="-122"/>
              </a:rPr>
              <a:t>Mathematical model</a:t>
            </a:r>
            <a:endParaRPr lang="en-US" altLang="zh-CN" sz="6600">
              <a:solidFill>
                <a:prstClr val="white"/>
              </a:solidFill>
              <a:latin typeface="Calibri" panose="020F0502020204030204" pitchFamily="34" charset="0"/>
              <a:ea typeface="宋体" panose="02010600030101010101" pitchFamily="2" charset="-122"/>
            </a:endParaRPr>
          </a:p>
        </p:txBody>
      </p:sp>
      <p:sp>
        <p:nvSpPr>
          <p:cNvPr id="2" name="灯片编号占位符 1">
            <a:extLst>
              <a:ext uri="{FF2B5EF4-FFF2-40B4-BE49-F238E27FC236}">
                <a16:creationId xmlns:a16="http://schemas.microsoft.com/office/drawing/2014/main" id="{470D5A92-72CA-1941-8303-6B498BB05AC2}"/>
              </a:ext>
            </a:extLst>
          </p:cNvPr>
          <p:cNvSpPr>
            <a:spLocks noGrp="1"/>
          </p:cNvSpPr>
          <p:nvPr>
            <p:ph type="sldNum" sz="quarter" idx="12"/>
          </p:nvPr>
        </p:nvSpPr>
        <p:spPr/>
        <p:txBody>
          <a:bodyPr/>
          <a:lstStyle/>
          <a:p>
            <a:fld id="{080BBEF3-EA10-47A7-94EA-06C977997AE4}" type="slidenum">
              <a:rPr lang="zh-CN" altLang="en-US" smtClean="0"/>
              <a:t>29</a:t>
            </a:fld>
            <a:endParaRPr lang="zh-CN" altLang="en-US"/>
          </a:p>
        </p:txBody>
      </p:sp>
    </p:spTree>
    <p:extLst>
      <p:ext uri="{BB962C8B-B14F-4D97-AF65-F5344CB8AC3E}">
        <p14:creationId xmlns:p14="http://schemas.microsoft.com/office/powerpoint/2010/main" val="1497087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3A3CEF0-468D-4A5F-9CEE-2E4DAD3D228F}"/>
              </a:ext>
            </a:extLst>
          </p:cNvPr>
          <p:cNvSpPr txBox="1"/>
          <p:nvPr/>
        </p:nvSpPr>
        <p:spPr>
          <a:xfrm>
            <a:off x="351763" y="294026"/>
            <a:ext cx="473468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Gym’ </a:t>
            </a:r>
            <a:r>
              <a:rPr kumimoji="0" lang="en-US" altLang="zh-CN" sz="6600" b="0" i="0" u="none" strike="noStrike" kern="1200" cap="none" spc="0" normalizeH="0" baseline="0" noProof="0">
                <a:ln>
                  <a:noFill/>
                </a:ln>
                <a:solidFill>
                  <a:srgbClr val="F04646"/>
                </a:solidFill>
                <a:effectLst/>
                <a:uLnTx/>
                <a:uFillTx/>
                <a:latin typeface="Calibri" panose="020F0502020204030204" pitchFamily="34" charset="0"/>
                <a:ea typeface="宋体" panose="02010600030101010101" pitchFamily="2" charset="-122"/>
                <a:cs typeface="+mn-cs"/>
              </a:rPr>
              <a:t>survey</a:t>
            </a:r>
            <a:endParaRPr kumimoji="0" lang="zh-CN" altLang="en-US" sz="6600" b="0" i="0" u="none" strike="noStrike" kern="1200" cap="none" spc="0" normalizeH="0" baseline="0" noProof="0">
              <a:ln>
                <a:noFill/>
              </a:ln>
              <a:solidFill>
                <a:srgbClr val="F04646"/>
              </a:solidFill>
              <a:effectLst/>
              <a:uLnTx/>
              <a:uFillTx/>
              <a:latin typeface="Calibri" panose="020F0502020204030204" pitchFamily="34" charset="0"/>
              <a:ea typeface="宋体" panose="02010600030101010101" pitchFamily="2" charset="-122"/>
              <a:cs typeface="+mn-cs"/>
            </a:endParaRPr>
          </a:p>
        </p:txBody>
      </p:sp>
      <p:graphicFrame>
        <p:nvGraphicFramePr>
          <p:cNvPr id="5" name="图表 4">
            <a:extLst>
              <a:ext uri="{FF2B5EF4-FFF2-40B4-BE49-F238E27FC236}">
                <a16:creationId xmlns:a16="http://schemas.microsoft.com/office/drawing/2014/main" id="{16BA9A76-73C5-44F4-8C0F-E27C63115A3F}"/>
              </a:ext>
            </a:extLst>
          </p:cNvPr>
          <p:cNvGraphicFramePr>
            <a:graphicFrameLocks/>
          </p:cNvGraphicFramePr>
          <p:nvPr/>
        </p:nvGraphicFramePr>
        <p:xfrm>
          <a:off x="812800" y="1414722"/>
          <a:ext cx="10337799" cy="4528878"/>
        </p:xfrm>
        <a:graphic>
          <a:graphicData uri="http://schemas.openxmlformats.org/drawingml/2006/chart">
            <c:chart xmlns:c="http://schemas.openxmlformats.org/drawingml/2006/chart" xmlns:r="http://schemas.openxmlformats.org/officeDocument/2006/relationships" r:id="rId3"/>
          </a:graphicData>
        </a:graphic>
      </p:graphicFrame>
      <p:sp>
        <p:nvSpPr>
          <p:cNvPr id="4" name="灯片编号占位符 3">
            <a:extLst>
              <a:ext uri="{FF2B5EF4-FFF2-40B4-BE49-F238E27FC236}">
                <a16:creationId xmlns:a16="http://schemas.microsoft.com/office/drawing/2014/main" id="{3D6A3ECD-F681-0D41-B0AF-24E510881420}"/>
              </a:ext>
            </a:extLst>
          </p:cNvPr>
          <p:cNvSpPr>
            <a:spLocks noGrp="1"/>
          </p:cNvSpPr>
          <p:nvPr>
            <p:ph type="sldNum" sz="quarter" idx="12"/>
          </p:nvPr>
        </p:nvSpPr>
        <p:spPr/>
        <p:txBody>
          <a:bodyPr/>
          <a:lstStyle/>
          <a:p>
            <a:fld id="{080BBEF3-EA10-47A7-94EA-06C977997AE4}" type="slidenum">
              <a:rPr lang="zh-CN" altLang="en-US" smtClean="0"/>
              <a:t>3</a:t>
            </a:fld>
            <a:endParaRPr lang="zh-CN" altLang="en-US"/>
          </a:p>
        </p:txBody>
      </p:sp>
      <p:graphicFrame>
        <p:nvGraphicFramePr>
          <p:cNvPr id="7" name="图表 6">
            <a:extLst>
              <a:ext uri="{FF2B5EF4-FFF2-40B4-BE49-F238E27FC236}">
                <a16:creationId xmlns:a16="http://schemas.microsoft.com/office/drawing/2014/main" id="{DB2E4F63-B916-4DBA-8DF8-BC657DC9723B}"/>
              </a:ext>
            </a:extLst>
          </p:cNvPr>
          <p:cNvGraphicFramePr>
            <a:graphicFrameLocks/>
          </p:cNvGraphicFramePr>
          <p:nvPr>
            <p:extLst>
              <p:ext uri="{D42A27DB-BD31-4B8C-83A1-F6EECF244321}">
                <p14:modId xmlns:p14="http://schemas.microsoft.com/office/powerpoint/2010/main" val="3290706357"/>
              </p:ext>
            </p:extLst>
          </p:nvPr>
        </p:nvGraphicFramePr>
        <p:xfrm>
          <a:off x="663385" y="1414722"/>
          <a:ext cx="10612718" cy="49416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6522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DA6E55C-CE5C-F4BA-CB65-E43BDA2528A3}"/>
              </a:ext>
            </a:extLst>
          </p:cNvPr>
          <p:cNvSpPr>
            <a:spLocks noGrp="1"/>
          </p:cNvSpPr>
          <p:nvPr>
            <p:ph type="sldNum" sz="quarter" idx="12"/>
          </p:nvPr>
        </p:nvSpPr>
        <p:spPr/>
        <p:txBody>
          <a:bodyPr/>
          <a:lstStyle/>
          <a:p>
            <a:fld id="{080BBEF3-EA10-47A7-94EA-06C977997AE4}" type="slidenum">
              <a:rPr lang="zh-CN" altLang="en-US" smtClean="0"/>
              <a:t>30</a:t>
            </a:fld>
            <a:endParaRPr lang="zh-CN" altLang="en-US"/>
          </a:p>
        </p:txBody>
      </p:sp>
      <p:sp>
        <p:nvSpPr>
          <p:cNvPr id="7" name="文本框 6">
            <a:extLst>
              <a:ext uri="{FF2B5EF4-FFF2-40B4-BE49-F238E27FC236}">
                <a16:creationId xmlns:a16="http://schemas.microsoft.com/office/drawing/2014/main" id="{802CED34-EB0E-A196-8AB7-DA8E0B92EB6F}"/>
              </a:ext>
            </a:extLst>
          </p:cNvPr>
          <p:cNvSpPr txBox="1"/>
          <p:nvPr/>
        </p:nvSpPr>
        <p:spPr>
          <a:xfrm>
            <a:off x="116114" y="1173"/>
            <a:ext cx="6096000" cy="1107996"/>
          </a:xfrm>
          <a:prstGeom prst="rect">
            <a:avLst/>
          </a:prstGeom>
          <a:noFill/>
        </p:spPr>
        <p:txBody>
          <a:bodyPr wrap="square">
            <a:spAutoFit/>
          </a:bodyPr>
          <a:lstStyle/>
          <a:p>
            <a:r>
              <a:rPr lang="en-US" altLang="zh-CN" sz="6600">
                <a:solidFill>
                  <a:prstClr val="white"/>
                </a:solidFill>
                <a:latin typeface="Calibri" panose="020F0502020204030204" pitchFamily="34" charset="0"/>
                <a:ea typeface="宋体" panose="02010600030101010101" pitchFamily="2" charset="-122"/>
              </a:rPr>
              <a:t>Optimization</a:t>
            </a:r>
            <a:endParaRPr lang="zh-CN" altLang="en-US" sz="6600">
              <a:solidFill>
                <a:prstClr val="white"/>
              </a:solidFill>
              <a:latin typeface="Calibri" panose="020F0502020204030204" pitchFamily="34" charset="0"/>
              <a:ea typeface="宋体" panose="02010600030101010101" pitchFamily="2" charset="-122"/>
            </a:endParaRPr>
          </a:p>
        </p:txBody>
      </p:sp>
      <p:sp>
        <p:nvSpPr>
          <p:cNvPr id="9" name="文本框 8">
            <a:extLst>
              <a:ext uri="{FF2B5EF4-FFF2-40B4-BE49-F238E27FC236}">
                <a16:creationId xmlns:a16="http://schemas.microsoft.com/office/drawing/2014/main" id="{63F2CE03-AD4E-910B-7757-0DBF54F64787}"/>
              </a:ext>
            </a:extLst>
          </p:cNvPr>
          <p:cNvSpPr txBox="1"/>
          <p:nvPr/>
        </p:nvSpPr>
        <p:spPr>
          <a:xfrm>
            <a:off x="239486" y="2855147"/>
            <a:ext cx="53249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err="1">
                <a:solidFill>
                  <a:prstClr val="white"/>
                </a:solidFill>
                <a:latin typeface="Calibri" panose="020F0502020204030204"/>
                <a:ea typeface="微软雅黑"/>
              </a:rPr>
              <a:t>ToF</a:t>
            </a:r>
            <a:r>
              <a:rPr kumimoji="0" lang="en-US" altLang="zh-CN" sz="3200" b="0" i="0" u="none" strike="noStrike" kern="1200" cap="none" spc="0" normalizeH="0" baseline="0" noProof="0">
                <a:ln>
                  <a:noFill/>
                </a:ln>
                <a:solidFill>
                  <a:srgbClr val="F04646"/>
                </a:solidFill>
                <a:effectLst/>
                <a:uLnTx/>
                <a:uFillTx/>
                <a:latin typeface="Calibri" panose="020F0502020204030204"/>
                <a:ea typeface="微软雅黑"/>
                <a:cs typeface="+mn-cs"/>
              </a:rPr>
              <a:t> correction</a:t>
            </a:r>
          </a:p>
          <a:p>
            <a:pPr>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Weights and bias </a:t>
            </a:r>
            <a:r>
              <a:rPr lang="en-US" altLang="zh-CN" sz="3200">
                <a:solidFill>
                  <a:srgbClr val="F04646"/>
                </a:solidFill>
                <a:latin typeface="Calibri" panose="020F0502020204030204"/>
                <a:ea typeface="微软雅黑"/>
              </a:rPr>
              <a:t>optimization</a:t>
            </a:r>
            <a:endParaRPr lang="zh-CN" altLang="en-US" sz="3200">
              <a:solidFill>
                <a:srgbClr val="F04646"/>
              </a:solidFill>
              <a:latin typeface="Calibri" panose="020F0502020204030204"/>
              <a:ea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3" name="图片 2">
            <a:extLst>
              <a:ext uri="{FF2B5EF4-FFF2-40B4-BE49-F238E27FC236}">
                <a16:creationId xmlns:a16="http://schemas.microsoft.com/office/drawing/2014/main" id="{0561C871-B189-9EFE-DEA4-F74503229866}"/>
              </a:ext>
            </a:extLst>
          </p:cNvPr>
          <p:cNvPicPr>
            <a:picLocks noChangeAspect="1"/>
          </p:cNvPicPr>
          <p:nvPr/>
        </p:nvPicPr>
        <p:blipFill>
          <a:blip r:embed="rId2"/>
          <a:stretch>
            <a:fillRect/>
          </a:stretch>
        </p:blipFill>
        <p:spPr>
          <a:xfrm>
            <a:off x="5459549" y="1179899"/>
            <a:ext cx="6492965" cy="4920156"/>
          </a:xfrm>
          <a:prstGeom prst="rect">
            <a:avLst/>
          </a:prstGeom>
        </p:spPr>
      </p:pic>
      <p:sp>
        <p:nvSpPr>
          <p:cNvPr id="8" name="文本框 7">
            <a:extLst>
              <a:ext uri="{FF2B5EF4-FFF2-40B4-BE49-F238E27FC236}">
                <a16:creationId xmlns:a16="http://schemas.microsoft.com/office/drawing/2014/main" id="{C4FC554C-9AD2-99E7-C800-F21CC398187C}"/>
              </a:ext>
            </a:extLst>
          </p:cNvPr>
          <p:cNvSpPr txBox="1"/>
          <p:nvPr/>
        </p:nvSpPr>
        <p:spPr>
          <a:xfrm>
            <a:off x="239486" y="5269058"/>
            <a:ext cx="53249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a:solidFill>
                  <a:prstClr val="white"/>
                </a:solidFill>
                <a:latin typeface="Calibri" panose="020F0502020204030204"/>
                <a:ea typeface="微软雅黑"/>
              </a:rPr>
              <a:t>Yellow represents the original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Green re</a:t>
            </a:r>
            <a:r>
              <a:rPr lang="en-US" altLang="zh-CN" sz="2400">
                <a:solidFill>
                  <a:prstClr val="white"/>
                </a:solidFill>
                <a:latin typeface="Calibri" panose="020F0502020204030204"/>
                <a:ea typeface="微软雅黑"/>
              </a:rPr>
              <a:t>presents the guard truths</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Tree>
    <p:extLst>
      <p:ext uri="{BB962C8B-B14F-4D97-AF65-F5344CB8AC3E}">
        <p14:creationId xmlns:p14="http://schemas.microsoft.com/office/powerpoint/2010/main" val="4275570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DA6E55C-CE5C-F4BA-CB65-E43BDA2528A3}"/>
              </a:ext>
            </a:extLst>
          </p:cNvPr>
          <p:cNvSpPr>
            <a:spLocks noGrp="1"/>
          </p:cNvSpPr>
          <p:nvPr>
            <p:ph type="sldNum" sz="quarter" idx="12"/>
          </p:nvPr>
        </p:nvSpPr>
        <p:spPr/>
        <p:txBody>
          <a:bodyPr/>
          <a:lstStyle/>
          <a:p>
            <a:fld id="{080BBEF3-EA10-47A7-94EA-06C977997AE4}" type="slidenum">
              <a:rPr lang="zh-CN" altLang="en-US" smtClean="0"/>
              <a:t>31</a:t>
            </a:fld>
            <a:endParaRPr lang="zh-CN" altLang="en-US"/>
          </a:p>
        </p:txBody>
      </p:sp>
      <p:sp>
        <p:nvSpPr>
          <p:cNvPr id="7" name="文本框 6">
            <a:extLst>
              <a:ext uri="{FF2B5EF4-FFF2-40B4-BE49-F238E27FC236}">
                <a16:creationId xmlns:a16="http://schemas.microsoft.com/office/drawing/2014/main" id="{802CED34-EB0E-A196-8AB7-DA8E0B92EB6F}"/>
              </a:ext>
            </a:extLst>
          </p:cNvPr>
          <p:cNvSpPr txBox="1"/>
          <p:nvPr/>
        </p:nvSpPr>
        <p:spPr>
          <a:xfrm>
            <a:off x="116114" y="1173"/>
            <a:ext cx="6096000" cy="1107996"/>
          </a:xfrm>
          <a:prstGeom prst="rect">
            <a:avLst/>
          </a:prstGeom>
          <a:noFill/>
        </p:spPr>
        <p:txBody>
          <a:bodyPr wrap="square">
            <a:spAutoFit/>
          </a:bodyPr>
          <a:lstStyle/>
          <a:p>
            <a:r>
              <a:rPr lang="en-US" altLang="zh-CN" sz="6600">
                <a:solidFill>
                  <a:prstClr val="white"/>
                </a:solidFill>
                <a:latin typeface="Calibri" panose="020F0502020204030204" pitchFamily="34" charset="0"/>
                <a:ea typeface="宋体" panose="02010600030101010101" pitchFamily="2" charset="-122"/>
              </a:rPr>
              <a:t>Matching</a:t>
            </a:r>
            <a:endParaRPr lang="zh-CN" altLang="en-US" sz="6600">
              <a:solidFill>
                <a:prstClr val="white"/>
              </a:solidFill>
              <a:latin typeface="Calibri" panose="020F0502020204030204" pitchFamily="34" charset="0"/>
              <a:ea typeface="宋体" panose="02010600030101010101" pitchFamily="2" charset="-122"/>
            </a:endParaRPr>
          </a:p>
        </p:txBody>
      </p:sp>
      <p:pic>
        <p:nvPicPr>
          <p:cNvPr id="2" name="Picture" descr="图表&#10;&#10;描述已自动生成">
            <a:extLst>
              <a:ext uri="{FF2B5EF4-FFF2-40B4-BE49-F238E27FC236}">
                <a16:creationId xmlns:a16="http://schemas.microsoft.com/office/drawing/2014/main" id="{802BEE63-E4C6-99F8-3D53-D524A7D4DEB3}"/>
              </a:ext>
            </a:extLst>
          </p:cNvPr>
          <p:cNvPicPr/>
          <p:nvPr/>
        </p:nvPicPr>
        <p:blipFill>
          <a:blip r:embed="rId2"/>
          <a:stretch>
            <a:fillRect/>
          </a:stretch>
        </p:blipFill>
        <p:spPr bwMode="auto">
          <a:xfrm>
            <a:off x="4065292" y="789855"/>
            <a:ext cx="4061415" cy="3010819"/>
          </a:xfrm>
          <a:prstGeom prst="rect">
            <a:avLst/>
          </a:prstGeom>
          <a:noFill/>
          <a:ln w="9525">
            <a:noFill/>
            <a:headEnd/>
            <a:tailEnd/>
          </a:ln>
        </p:spPr>
      </p:pic>
      <p:pic>
        <p:nvPicPr>
          <p:cNvPr id="5" name="Picture" descr="一群卡通人物&#10;&#10;中度可信度描述已自动生成">
            <a:extLst>
              <a:ext uri="{FF2B5EF4-FFF2-40B4-BE49-F238E27FC236}">
                <a16:creationId xmlns:a16="http://schemas.microsoft.com/office/drawing/2014/main" id="{556DA6DE-0D79-08B6-75A3-00228D66CE75}"/>
              </a:ext>
            </a:extLst>
          </p:cNvPr>
          <p:cNvPicPr/>
          <p:nvPr/>
        </p:nvPicPr>
        <p:blipFill>
          <a:blip r:embed="rId3"/>
          <a:stretch>
            <a:fillRect/>
          </a:stretch>
        </p:blipFill>
        <p:spPr bwMode="auto">
          <a:xfrm>
            <a:off x="2047607" y="4065476"/>
            <a:ext cx="8096784" cy="2473436"/>
          </a:xfrm>
          <a:prstGeom prst="rect">
            <a:avLst/>
          </a:prstGeom>
          <a:noFill/>
          <a:ln w="9525">
            <a:noFill/>
            <a:headEnd/>
            <a:tailEnd/>
          </a:ln>
        </p:spPr>
      </p:pic>
    </p:spTree>
    <p:extLst>
      <p:ext uri="{BB962C8B-B14F-4D97-AF65-F5344CB8AC3E}">
        <p14:creationId xmlns:p14="http://schemas.microsoft.com/office/powerpoint/2010/main" val="425709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DA6E55C-CE5C-F4BA-CB65-E43BDA2528A3}"/>
              </a:ext>
            </a:extLst>
          </p:cNvPr>
          <p:cNvSpPr>
            <a:spLocks noGrp="1"/>
          </p:cNvSpPr>
          <p:nvPr>
            <p:ph type="sldNum" sz="quarter" idx="12"/>
          </p:nvPr>
        </p:nvSpPr>
        <p:spPr/>
        <p:txBody>
          <a:bodyPr/>
          <a:lstStyle/>
          <a:p>
            <a:fld id="{080BBEF3-EA10-47A7-94EA-06C977997AE4}" type="slidenum">
              <a:rPr lang="zh-CN" altLang="en-US" smtClean="0"/>
              <a:t>32</a:t>
            </a:fld>
            <a:endParaRPr lang="zh-CN" altLang="en-US"/>
          </a:p>
        </p:txBody>
      </p:sp>
      <p:sp>
        <p:nvSpPr>
          <p:cNvPr id="7" name="文本框 6">
            <a:extLst>
              <a:ext uri="{FF2B5EF4-FFF2-40B4-BE49-F238E27FC236}">
                <a16:creationId xmlns:a16="http://schemas.microsoft.com/office/drawing/2014/main" id="{802CED34-EB0E-A196-8AB7-DA8E0B92EB6F}"/>
              </a:ext>
            </a:extLst>
          </p:cNvPr>
          <p:cNvSpPr txBox="1"/>
          <p:nvPr/>
        </p:nvSpPr>
        <p:spPr>
          <a:xfrm>
            <a:off x="116114" y="1173"/>
            <a:ext cx="6096000" cy="1107996"/>
          </a:xfrm>
          <a:prstGeom prst="rect">
            <a:avLst/>
          </a:prstGeom>
          <a:noFill/>
        </p:spPr>
        <p:txBody>
          <a:bodyPr wrap="square">
            <a:spAutoFit/>
          </a:bodyPr>
          <a:lstStyle/>
          <a:p>
            <a:r>
              <a:rPr lang="en-US" altLang="zh-CN" sz="6600">
                <a:solidFill>
                  <a:prstClr val="white"/>
                </a:solidFill>
                <a:latin typeface="Calibri" panose="020F0502020204030204" pitchFamily="34" charset="0"/>
                <a:ea typeface="宋体" panose="02010600030101010101" pitchFamily="2" charset="-122"/>
              </a:rPr>
              <a:t>Matching</a:t>
            </a:r>
            <a:endParaRPr lang="zh-CN" altLang="en-US" sz="6600">
              <a:solidFill>
                <a:prstClr val="white"/>
              </a:solidFill>
              <a:latin typeface="Calibri" panose="020F0502020204030204" pitchFamily="34" charset="0"/>
              <a:ea typeface="宋体" panose="02010600030101010101" pitchFamily="2" charset="-122"/>
            </a:endParaRPr>
          </a:p>
        </p:txBody>
      </p:sp>
      <p:pic>
        <p:nvPicPr>
          <p:cNvPr id="2" name="Picture" descr="图表&#10;&#10;描述已自动生成">
            <a:extLst>
              <a:ext uri="{FF2B5EF4-FFF2-40B4-BE49-F238E27FC236}">
                <a16:creationId xmlns:a16="http://schemas.microsoft.com/office/drawing/2014/main" id="{802BEE63-E4C6-99F8-3D53-D524A7D4DEB3}"/>
              </a:ext>
            </a:extLst>
          </p:cNvPr>
          <p:cNvPicPr/>
          <p:nvPr/>
        </p:nvPicPr>
        <p:blipFill>
          <a:blip r:embed="rId2"/>
          <a:stretch>
            <a:fillRect/>
          </a:stretch>
        </p:blipFill>
        <p:spPr bwMode="auto">
          <a:xfrm>
            <a:off x="452209" y="1467368"/>
            <a:ext cx="4816475" cy="4460099"/>
          </a:xfrm>
          <a:prstGeom prst="rect">
            <a:avLst/>
          </a:prstGeom>
          <a:noFill/>
          <a:ln w="9525">
            <a:noFill/>
            <a:headEnd/>
            <a:tailEnd/>
          </a:ln>
        </p:spPr>
      </p:pic>
      <p:pic>
        <p:nvPicPr>
          <p:cNvPr id="3" name="Picture" descr="图片包含 图表&#10;&#10;描述已自动生成">
            <a:extLst>
              <a:ext uri="{FF2B5EF4-FFF2-40B4-BE49-F238E27FC236}">
                <a16:creationId xmlns:a16="http://schemas.microsoft.com/office/drawing/2014/main" id="{B0AB0779-93B4-6C26-61D1-570F1065901D}"/>
              </a:ext>
            </a:extLst>
          </p:cNvPr>
          <p:cNvPicPr/>
          <p:nvPr/>
        </p:nvPicPr>
        <p:blipFill>
          <a:blip r:embed="rId3"/>
          <a:stretch>
            <a:fillRect/>
          </a:stretch>
        </p:blipFill>
        <p:spPr bwMode="auto">
          <a:xfrm>
            <a:off x="5522696" y="1467368"/>
            <a:ext cx="5892131" cy="1820118"/>
          </a:xfrm>
          <a:prstGeom prst="rect">
            <a:avLst/>
          </a:prstGeom>
          <a:noFill/>
          <a:ln w="9525">
            <a:noFill/>
            <a:headEnd/>
            <a:tailEnd/>
          </a:ln>
        </p:spPr>
      </p:pic>
      <p:pic>
        <p:nvPicPr>
          <p:cNvPr id="8" name="Picture" descr="图表&#10;&#10;描述已自动生成">
            <a:extLst>
              <a:ext uri="{FF2B5EF4-FFF2-40B4-BE49-F238E27FC236}">
                <a16:creationId xmlns:a16="http://schemas.microsoft.com/office/drawing/2014/main" id="{A1BEED55-2A49-8567-0DC9-6C83C3B46583}"/>
              </a:ext>
            </a:extLst>
          </p:cNvPr>
          <p:cNvPicPr/>
          <p:nvPr/>
        </p:nvPicPr>
        <p:blipFill>
          <a:blip r:embed="rId4"/>
          <a:srcRect/>
          <a:stretch>
            <a:fillRect/>
          </a:stretch>
        </p:blipFill>
        <p:spPr bwMode="auto">
          <a:xfrm>
            <a:off x="5522696" y="3839386"/>
            <a:ext cx="5796187" cy="1965063"/>
          </a:xfrm>
          <a:prstGeom prst="rect">
            <a:avLst/>
          </a:prstGeom>
          <a:noFill/>
          <a:ln w="9525">
            <a:noFill/>
            <a:headEnd/>
            <a:tailEnd/>
          </a:ln>
        </p:spPr>
      </p:pic>
    </p:spTree>
    <p:extLst>
      <p:ext uri="{BB962C8B-B14F-4D97-AF65-F5344CB8AC3E}">
        <p14:creationId xmlns:p14="http://schemas.microsoft.com/office/powerpoint/2010/main" val="1343201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DA6E55C-CE5C-F4BA-CB65-E43BDA2528A3}"/>
              </a:ext>
            </a:extLst>
          </p:cNvPr>
          <p:cNvSpPr>
            <a:spLocks noGrp="1"/>
          </p:cNvSpPr>
          <p:nvPr>
            <p:ph type="sldNum" sz="quarter" idx="12"/>
          </p:nvPr>
        </p:nvSpPr>
        <p:spPr/>
        <p:txBody>
          <a:bodyPr/>
          <a:lstStyle/>
          <a:p>
            <a:fld id="{080BBEF3-EA10-47A7-94EA-06C977997AE4}" type="slidenum">
              <a:rPr lang="zh-CN" altLang="en-US" smtClean="0"/>
              <a:t>33</a:t>
            </a:fld>
            <a:endParaRPr lang="zh-CN" altLang="en-US"/>
          </a:p>
        </p:txBody>
      </p:sp>
      <p:sp>
        <p:nvSpPr>
          <p:cNvPr id="7" name="文本框 6">
            <a:extLst>
              <a:ext uri="{FF2B5EF4-FFF2-40B4-BE49-F238E27FC236}">
                <a16:creationId xmlns:a16="http://schemas.microsoft.com/office/drawing/2014/main" id="{802CED34-EB0E-A196-8AB7-DA8E0B92EB6F}"/>
              </a:ext>
            </a:extLst>
          </p:cNvPr>
          <p:cNvSpPr txBox="1"/>
          <p:nvPr/>
        </p:nvSpPr>
        <p:spPr>
          <a:xfrm>
            <a:off x="116114" y="1173"/>
            <a:ext cx="6096000" cy="1107996"/>
          </a:xfrm>
          <a:prstGeom prst="rect">
            <a:avLst/>
          </a:prstGeom>
          <a:noFill/>
        </p:spPr>
        <p:txBody>
          <a:bodyPr wrap="square">
            <a:spAutoFit/>
          </a:bodyPr>
          <a:lstStyle/>
          <a:p>
            <a:r>
              <a:rPr lang="en-US" altLang="zh-CN" sz="6600">
                <a:solidFill>
                  <a:prstClr val="white"/>
                </a:solidFill>
                <a:latin typeface="Calibri" panose="020F0502020204030204" pitchFamily="34" charset="0"/>
                <a:ea typeface="宋体" panose="02010600030101010101" pitchFamily="2" charset="-122"/>
              </a:rPr>
              <a:t>Matching</a:t>
            </a:r>
            <a:endParaRPr lang="zh-CN" altLang="en-US" sz="6600">
              <a:solidFill>
                <a:prstClr val="white"/>
              </a:solidFill>
              <a:latin typeface="Calibri" panose="020F0502020204030204" pitchFamily="34" charset="0"/>
              <a:ea typeface="宋体" panose="02010600030101010101" pitchFamily="2" charset="-122"/>
            </a:endParaRPr>
          </a:p>
        </p:txBody>
      </p:sp>
      <p:pic>
        <p:nvPicPr>
          <p:cNvPr id="6" name="图片 5" descr="图片包含 室内, 人, 男人, 年轻&#10;&#10;描述已自动生成">
            <a:extLst>
              <a:ext uri="{FF2B5EF4-FFF2-40B4-BE49-F238E27FC236}">
                <a16:creationId xmlns:a16="http://schemas.microsoft.com/office/drawing/2014/main" id="{9386404E-DB5B-A723-85FB-6641BE020BAB}"/>
              </a:ext>
            </a:extLst>
          </p:cNvPr>
          <p:cNvPicPr>
            <a:picLocks noChangeAspect="1"/>
          </p:cNvPicPr>
          <p:nvPr/>
        </p:nvPicPr>
        <p:blipFill>
          <a:blip r:embed="rId2"/>
          <a:stretch>
            <a:fillRect/>
          </a:stretch>
        </p:blipFill>
        <p:spPr>
          <a:xfrm>
            <a:off x="2847884" y="1296776"/>
            <a:ext cx="6496232" cy="4966365"/>
          </a:xfrm>
          <a:prstGeom prst="rect">
            <a:avLst/>
          </a:prstGeom>
        </p:spPr>
      </p:pic>
    </p:spTree>
    <p:extLst>
      <p:ext uri="{BB962C8B-B14F-4D97-AF65-F5344CB8AC3E}">
        <p14:creationId xmlns:p14="http://schemas.microsoft.com/office/powerpoint/2010/main" val="2489020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DA6E55C-CE5C-F4BA-CB65-E43BDA2528A3}"/>
              </a:ext>
            </a:extLst>
          </p:cNvPr>
          <p:cNvSpPr>
            <a:spLocks noGrp="1"/>
          </p:cNvSpPr>
          <p:nvPr>
            <p:ph type="sldNum" sz="quarter" idx="12"/>
          </p:nvPr>
        </p:nvSpPr>
        <p:spPr/>
        <p:txBody>
          <a:bodyPr/>
          <a:lstStyle/>
          <a:p>
            <a:fld id="{080BBEF3-EA10-47A7-94EA-06C977997AE4}" type="slidenum">
              <a:rPr lang="zh-CN" altLang="en-US" smtClean="0"/>
              <a:t>34</a:t>
            </a:fld>
            <a:endParaRPr lang="zh-CN" altLang="en-US"/>
          </a:p>
        </p:txBody>
      </p:sp>
      <p:sp>
        <p:nvSpPr>
          <p:cNvPr id="7" name="文本框 6">
            <a:extLst>
              <a:ext uri="{FF2B5EF4-FFF2-40B4-BE49-F238E27FC236}">
                <a16:creationId xmlns:a16="http://schemas.microsoft.com/office/drawing/2014/main" id="{802CED34-EB0E-A196-8AB7-DA8E0B92EB6F}"/>
              </a:ext>
            </a:extLst>
          </p:cNvPr>
          <p:cNvSpPr txBox="1"/>
          <p:nvPr/>
        </p:nvSpPr>
        <p:spPr>
          <a:xfrm>
            <a:off x="116114" y="1173"/>
            <a:ext cx="6096000" cy="1107996"/>
          </a:xfrm>
          <a:prstGeom prst="rect">
            <a:avLst/>
          </a:prstGeom>
          <a:noFill/>
        </p:spPr>
        <p:txBody>
          <a:bodyPr wrap="square">
            <a:spAutoFit/>
          </a:bodyPr>
          <a:lstStyle/>
          <a:p>
            <a:r>
              <a:rPr lang="en-US" altLang="zh-CN" sz="6600">
                <a:solidFill>
                  <a:prstClr val="white"/>
                </a:solidFill>
                <a:latin typeface="Calibri" panose="020F0502020204030204" pitchFamily="34" charset="0"/>
                <a:ea typeface="宋体" panose="02010600030101010101" pitchFamily="2" charset="-122"/>
              </a:rPr>
              <a:t>Grading</a:t>
            </a:r>
            <a:endParaRPr lang="zh-CN" altLang="en-US" sz="6600">
              <a:solidFill>
                <a:prstClr val="white"/>
              </a:solidFill>
              <a:latin typeface="Calibri" panose="020F050202020403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F6F645E3-3977-B547-0F62-0F7521EC5FE3}"/>
              </a:ext>
            </a:extLst>
          </p:cNvPr>
          <p:cNvSpPr txBox="1"/>
          <p:nvPr/>
        </p:nvSpPr>
        <p:spPr>
          <a:xfrm>
            <a:off x="116114" y="1061192"/>
            <a:ext cx="10166180" cy="954107"/>
          </a:xfrm>
          <a:prstGeom prst="rect">
            <a:avLst/>
          </a:prstGeom>
          <a:noFill/>
        </p:spPr>
        <p:txBody>
          <a:bodyPr wrap="square">
            <a:spAutoFit/>
          </a:bodyPr>
          <a:lstStyle/>
          <a:p>
            <a:r>
              <a:rPr lang="zh-CN" altLang="en-US" sz="2800">
                <a:solidFill>
                  <a:schemeClr val="bg1"/>
                </a:solidFill>
              </a:rPr>
              <a:t>The scoring weights of individual joints.</a:t>
            </a:r>
            <a:endParaRPr lang="en-US" altLang="zh-CN" sz="2800">
              <a:solidFill>
                <a:schemeClr val="bg1"/>
              </a:solidFill>
            </a:endParaRPr>
          </a:p>
          <a:p>
            <a:r>
              <a:rPr lang="zh-CN" altLang="en-US" sz="2800">
                <a:solidFill>
                  <a:schemeClr val="bg1"/>
                </a:solidFill>
              </a:rPr>
              <a:t> Where 0.005 is the base weight of each joint</a:t>
            </a:r>
          </a:p>
        </p:txBody>
      </p:sp>
      <p:pic>
        <p:nvPicPr>
          <p:cNvPr id="9" name="Picture" descr="图表&#10;&#10;描述已自动生成">
            <a:extLst>
              <a:ext uri="{FF2B5EF4-FFF2-40B4-BE49-F238E27FC236}">
                <a16:creationId xmlns:a16="http://schemas.microsoft.com/office/drawing/2014/main" id="{7CC13AD6-1311-3DBD-28D2-BBCF86F772D2}"/>
              </a:ext>
            </a:extLst>
          </p:cNvPr>
          <p:cNvPicPr/>
          <p:nvPr/>
        </p:nvPicPr>
        <p:blipFill>
          <a:blip r:embed="rId2"/>
          <a:srcRect/>
          <a:stretch>
            <a:fillRect/>
          </a:stretch>
        </p:blipFill>
        <p:spPr bwMode="auto">
          <a:xfrm>
            <a:off x="2314582" y="2326414"/>
            <a:ext cx="7684684" cy="2605314"/>
          </a:xfrm>
          <a:prstGeom prst="rect">
            <a:avLst/>
          </a:prstGeom>
          <a:noFill/>
          <a:ln w="9525">
            <a:noFill/>
            <a:headEnd/>
            <a:tailEnd/>
          </a:ln>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187F76D-F857-5A3B-A0BB-6A216E1BE03F}"/>
                  </a:ext>
                </a:extLst>
              </p:cNvPr>
              <p:cNvSpPr txBox="1"/>
              <p:nvPr/>
            </p:nvSpPr>
            <p:spPr>
              <a:xfrm>
                <a:off x="2198916" y="5220186"/>
                <a:ext cx="9077608" cy="1516825"/>
              </a:xfrm>
              <a:prstGeom prst="rect">
                <a:avLst/>
              </a:prstGeom>
              <a:noFill/>
            </p:spPr>
            <p:txBody>
              <a:bodyPr wrap="square" rtlCol="0">
                <a:spAutoFit/>
              </a:bodyPr>
              <a:lstStyle/>
              <a:p>
                <a:r>
                  <a:rPr lang="en-US" altLang="zh-CN" sz="3200">
                    <a:solidFill>
                      <a:schemeClr val="bg1"/>
                    </a:solidFill>
                    <a:effectLst/>
                    <a:latin typeface="Georgia" panose="02040502050405020303" pitchFamily="18" charset="0"/>
                    <a:ea typeface="等线" panose="02010600030101010101" pitchFamily="2" charset="-122"/>
                    <a:cs typeface="Times New Roman" panose="02020603050405020304" pitchFamily="18" charset="0"/>
                  </a:rPr>
                  <a:t>weight_joint </a:t>
                </a:r>
                <a14:m>
                  <m:oMath xmlns:m="http://schemas.openxmlformats.org/officeDocument/2006/math">
                    <m:r>
                      <a:rPr lang="en-US" altLang="zh-CN" sz="3200">
                        <a:solidFill>
                          <a:schemeClr val="bg1"/>
                        </a:solidFill>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3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i="1">
                            <a:solidFill>
                              <a:schemeClr val="bg1"/>
                            </a:solidFill>
                            <a:effectLst/>
                            <a:latin typeface="Cambria Math" panose="02040503050406030204" pitchFamily="18" charset="0"/>
                            <a:ea typeface="等线" panose="02010600030101010101" pitchFamily="2" charset="-122"/>
                            <a:cs typeface="Times New Roman" panose="02020603050405020304" pitchFamily="18" charset="0"/>
                          </a:rPr>
                          <m:t>𝑓</m:t>
                        </m:r>
                        <m:sSub>
                          <m:sSubPr>
                            <m:ctrlPr>
                              <a:rPr lang="zh-CN" altLang="zh-CN" sz="3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200" i="1">
                                <a:solidFill>
                                  <a:schemeClr val="bg1"/>
                                </a:solidFill>
                                <a:effectLst/>
                                <a:latin typeface="Cambria Math" panose="02040503050406030204" pitchFamily="18" charset="0"/>
                                <a:ea typeface="等线" panose="02010600030101010101" pitchFamily="2" charset="-122"/>
                                <a:cs typeface="Times New Roman" panose="02020603050405020304" pitchFamily="18" charset="0"/>
                              </a:rPr>
                              <m:t>𝑣</m:t>
                            </m:r>
                          </m:e>
                          <m:sub>
                            <m:r>
                              <a:rPr lang="en-US" altLang="zh-CN" sz="3200" i="1">
                                <a:solidFill>
                                  <a:schemeClr val="bg1"/>
                                </a:solidFill>
                                <a:effectLst/>
                                <a:latin typeface="Cambria Math" panose="02040503050406030204" pitchFamily="18" charset="0"/>
                                <a:ea typeface="等线" panose="02010600030101010101" pitchFamily="2" charset="-122"/>
                                <a:cs typeface="Times New Roman" panose="02020603050405020304" pitchFamily="18" charset="0"/>
                              </a:rPr>
                              <m:t>−</m:t>
                            </m:r>
                          </m:sub>
                        </m:sSub>
                        <m:r>
                          <m:rPr>
                            <m:nor/>
                          </m:rPr>
                          <a:rPr lang="en-US" altLang="zh-CN" sz="3200">
                            <a:solidFill>
                              <a:schemeClr val="bg1"/>
                            </a:solidFill>
                            <a:effectLst/>
                            <a:latin typeface="Georgia" panose="02040502050405020303" pitchFamily="18" charset="0"/>
                            <a:ea typeface="等线" panose="02010600030101010101" pitchFamily="2" charset="-122"/>
                            <a:cs typeface="Times New Roman" panose="02020603050405020304" pitchFamily="18" charset="0"/>
                          </a:rPr>
                          <m:t>joint</m:t>
                        </m:r>
                        <m:r>
                          <m:rPr>
                            <m:nor/>
                          </m:rPr>
                          <a:rPr lang="en-US" altLang="zh-CN" sz="3200" i="1">
                            <a:solidFill>
                              <a:schemeClr val="bg1"/>
                            </a:solidFill>
                            <a:effectLst/>
                            <a:latin typeface="等线" panose="02010600030101010101" pitchFamily="2" charset="-122"/>
                            <a:ea typeface="等线" panose="02010600030101010101" pitchFamily="2" charset="-122"/>
                            <a:cs typeface="Times New Roman" panose="02020603050405020304" pitchFamily="18" charset="0"/>
                          </a:rPr>
                          <m:t> </m:t>
                        </m:r>
                      </m:num>
                      <m:den>
                        <m:r>
                          <a:rPr lang="en-US" altLang="zh-CN" sz="3200" i="1">
                            <a:solidFill>
                              <a:schemeClr val="bg1"/>
                            </a:solidFill>
                            <a:effectLst/>
                            <a:latin typeface="Cambria Math" panose="02040503050406030204" pitchFamily="18" charset="0"/>
                            <a:ea typeface="等线" panose="02010600030101010101" pitchFamily="2" charset="-122"/>
                            <a:cs typeface="Times New Roman" panose="02020603050405020304" pitchFamily="18" charset="0"/>
                          </a:rPr>
                          <m:t>𝑓</m:t>
                        </m:r>
                        <m:sSub>
                          <m:sSubPr>
                            <m:ctrlPr>
                              <a:rPr lang="zh-CN" altLang="zh-CN" sz="3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200" i="1">
                                <a:solidFill>
                                  <a:schemeClr val="bg1"/>
                                </a:solidFill>
                                <a:effectLst/>
                                <a:latin typeface="Cambria Math" panose="02040503050406030204" pitchFamily="18" charset="0"/>
                                <a:ea typeface="等线" panose="02010600030101010101" pitchFamily="2" charset="-122"/>
                                <a:cs typeface="Times New Roman" panose="02020603050405020304" pitchFamily="18" charset="0"/>
                              </a:rPr>
                              <m:t>𝑣</m:t>
                            </m:r>
                          </m:e>
                          <m:sub>
                            <m:r>
                              <a:rPr lang="en-US" altLang="zh-CN" sz="3200" i="1">
                                <a:solidFill>
                                  <a:schemeClr val="bg1"/>
                                </a:solidFill>
                                <a:effectLst/>
                                <a:latin typeface="Cambria Math" panose="02040503050406030204" pitchFamily="18" charset="0"/>
                                <a:ea typeface="等线" panose="02010600030101010101" pitchFamily="2" charset="-122"/>
                                <a:cs typeface="Times New Roman" panose="02020603050405020304" pitchFamily="18" charset="0"/>
                              </a:rPr>
                              <m:t>−</m:t>
                            </m:r>
                          </m:sub>
                        </m:sSub>
                        <m:r>
                          <m:rPr>
                            <m:nor/>
                          </m:rPr>
                          <a:rPr lang="en-US" altLang="zh-CN" sz="3200">
                            <a:solidFill>
                              <a:schemeClr val="bg1"/>
                            </a:solidFill>
                            <a:effectLst/>
                            <a:latin typeface="Georgia" panose="02040502050405020303" pitchFamily="18" charset="0"/>
                            <a:ea typeface="等线" panose="02010600030101010101" pitchFamily="2" charset="-122"/>
                            <a:cs typeface="Times New Roman" panose="02020603050405020304" pitchFamily="18" charset="0"/>
                          </a:rPr>
                          <m:t>all</m:t>
                        </m:r>
                        <m:r>
                          <m:rPr>
                            <m:nor/>
                          </m:rPr>
                          <a:rPr lang="en-US" altLang="zh-CN" sz="3200">
                            <a:solidFill>
                              <a:schemeClr val="bg1"/>
                            </a:solidFill>
                            <a:effectLst/>
                            <a:latin typeface="Georgia" panose="02040502050405020303" pitchFamily="18" charset="0"/>
                            <a:ea typeface="等线" panose="02010600030101010101" pitchFamily="2" charset="-122"/>
                            <a:cs typeface="Times New Roman" panose="02020603050405020304" pitchFamily="18" charset="0"/>
                          </a:rPr>
                          <m:t>__</m:t>
                        </m:r>
                        <m:r>
                          <m:rPr>
                            <m:nor/>
                          </m:rPr>
                          <a:rPr lang="en-US" altLang="zh-CN" sz="3200">
                            <a:solidFill>
                              <a:schemeClr val="bg1"/>
                            </a:solidFill>
                            <a:effectLst/>
                            <a:latin typeface="Georgia" panose="02040502050405020303" pitchFamily="18" charset="0"/>
                            <a:ea typeface="等线" panose="02010600030101010101" pitchFamily="2" charset="-122"/>
                            <a:cs typeface="Times New Roman" panose="02020603050405020304" pitchFamily="18" charset="0"/>
                          </a:rPr>
                          <m:t>joints</m:t>
                        </m:r>
                        <m:r>
                          <m:rPr>
                            <m:nor/>
                          </m:rPr>
                          <a:rPr lang="en-US" altLang="zh-CN" sz="3200" i="1">
                            <a:solidFill>
                              <a:schemeClr val="bg1"/>
                            </a:solidFill>
                            <a:effectLst/>
                            <a:latin typeface="等线" panose="02010600030101010101" pitchFamily="2" charset="-122"/>
                            <a:ea typeface="等线" panose="02010600030101010101" pitchFamily="2" charset="-122"/>
                            <a:cs typeface="Times New Roman" panose="02020603050405020304" pitchFamily="18" charset="0"/>
                          </a:rPr>
                          <m:t> </m:t>
                        </m:r>
                      </m:den>
                    </m:f>
                    <m:r>
                      <a:rPr lang="en-US" altLang="zh-CN" sz="3200">
                        <a:solidFill>
                          <a:schemeClr val="bg1"/>
                        </a:solidFill>
                        <a:effectLst/>
                        <a:latin typeface="Cambria Math" panose="02040503050406030204" pitchFamily="18" charset="0"/>
                        <a:ea typeface="等线" panose="02010600030101010101" pitchFamily="2" charset="-122"/>
                        <a:cs typeface="Times New Roman" panose="02020603050405020304" pitchFamily="18" charset="0"/>
                      </a:rPr>
                      <m:t>⋅0.93+0.005</m:t>
                    </m:r>
                  </m:oMath>
                </a14:m>
                <a:endParaRPr lang="zh-CN" altLang="zh-CN" sz="3200">
                  <a:solidFill>
                    <a:schemeClr val="bg1"/>
                  </a:solidFill>
                  <a:effectLst/>
                  <a:latin typeface="Georgia" panose="02040502050405020303" pitchFamily="18" charset="0"/>
                  <a:ea typeface="等线" panose="02010600030101010101" pitchFamily="2" charset="-122"/>
                  <a:cs typeface="Times New Roman" panose="02020603050405020304" pitchFamily="18" charset="0"/>
                </a:endParaRPr>
              </a:p>
              <a:p>
                <a:endParaRPr lang="zh-CN" altLang="en-US" sz="3200"/>
              </a:p>
            </p:txBody>
          </p:sp>
        </mc:Choice>
        <mc:Fallback xmlns="">
          <p:sp>
            <p:nvSpPr>
              <p:cNvPr id="10" name="文本框 9">
                <a:extLst>
                  <a:ext uri="{FF2B5EF4-FFF2-40B4-BE49-F238E27FC236}">
                    <a16:creationId xmlns:a16="http://schemas.microsoft.com/office/drawing/2014/main" id="{1187F76D-F857-5A3B-A0BB-6A216E1BE03F}"/>
                  </a:ext>
                </a:extLst>
              </p:cNvPr>
              <p:cNvSpPr txBox="1">
                <a:spLocks noRot="1" noChangeAspect="1" noMove="1" noResize="1" noEditPoints="1" noAdjustHandles="1" noChangeArrowheads="1" noChangeShapeType="1" noTextEdit="1"/>
              </p:cNvSpPr>
              <p:nvPr/>
            </p:nvSpPr>
            <p:spPr>
              <a:xfrm>
                <a:off x="2198916" y="5220186"/>
                <a:ext cx="9077608" cy="1516825"/>
              </a:xfrm>
              <a:prstGeom prst="rect">
                <a:avLst/>
              </a:prstGeom>
              <a:blipFill>
                <a:blip r:embed="rId3"/>
                <a:stretch>
                  <a:fillRect l="-17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14043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DA6E55C-CE5C-F4BA-CB65-E43BDA2528A3}"/>
              </a:ext>
            </a:extLst>
          </p:cNvPr>
          <p:cNvSpPr>
            <a:spLocks noGrp="1"/>
          </p:cNvSpPr>
          <p:nvPr>
            <p:ph type="sldNum" sz="quarter" idx="12"/>
          </p:nvPr>
        </p:nvSpPr>
        <p:spPr/>
        <p:txBody>
          <a:bodyPr/>
          <a:lstStyle/>
          <a:p>
            <a:fld id="{080BBEF3-EA10-47A7-94EA-06C977997AE4}" type="slidenum">
              <a:rPr lang="zh-CN" altLang="en-US" smtClean="0"/>
              <a:t>35</a:t>
            </a:fld>
            <a:endParaRPr lang="zh-CN" altLang="en-US"/>
          </a:p>
        </p:txBody>
      </p:sp>
      <p:sp>
        <p:nvSpPr>
          <p:cNvPr id="7" name="文本框 6">
            <a:extLst>
              <a:ext uri="{FF2B5EF4-FFF2-40B4-BE49-F238E27FC236}">
                <a16:creationId xmlns:a16="http://schemas.microsoft.com/office/drawing/2014/main" id="{802CED34-EB0E-A196-8AB7-DA8E0B92EB6F}"/>
              </a:ext>
            </a:extLst>
          </p:cNvPr>
          <p:cNvSpPr txBox="1"/>
          <p:nvPr/>
        </p:nvSpPr>
        <p:spPr>
          <a:xfrm>
            <a:off x="116114" y="1173"/>
            <a:ext cx="6096000" cy="1107996"/>
          </a:xfrm>
          <a:prstGeom prst="rect">
            <a:avLst/>
          </a:prstGeom>
          <a:noFill/>
        </p:spPr>
        <p:txBody>
          <a:bodyPr wrap="square">
            <a:spAutoFit/>
          </a:bodyPr>
          <a:lstStyle/>
          <a:p>
            <a:r>
              <a:rPr lang="en-US" altLang="zh-CN" sz="6600">
                <a:solidFill>
                  <a:prstClr val="white"/>
                </a:solidFill>
                <a:latin typeface="Calibri" panose="020F0502020204030204" pitchFamily="34" charset="0"/>
                <a:ea typeface="宋体" panose="02010600030101010101" pitchFamily="2" charset="-122"/>
              </a:rPr>
              <a:t>Grading</a:t>
            </a:r>
            <a:endParaRPr lang="zh-CN" altLang="en-US" sz="6600">
              <a:solidFill>
                <a:prstClr val="white"/>
              </a:solidFill>
              <a:latin typeface="Calibri" panose="020F0502020204030204" pitchFamily="34" charset="0"/>
              <a:ea typeface="宋体" panose="02010600030101010101" pitchFamily="2" charset="-122"/>
            </a:endParaRPr>
          </a:p>
        </p:txBody>
      </p:sp>
      <p:pic>
        <p:nvPicPr>
          <p:cNvPr id="2" name="图片 1" descr="图片包含 室内, 人, 男人, 年轻&#10;&#10;描述已自动生成">
            <a:extLst>
              <a:ext uri="{FF2B5EF4-FFF2-40B4-BE49-F238E27FC236}">
                <a16:creationId xmlns:a16="http://schemas.microsoft.com/office/drawing/2014/main" id="{DE2C8E6E-FC23-EB16-B8BE-5BDB9B92B361}"/>
              </a:ext>
            </a:extLst>
          </p:cNvPr>
          <p:cNvPicPr>
            <a:picLocks noChangeAspect="1"/>
          </p:cNvPicPr>
          <p:nvPr/>
        </p:nvPicPr>
        <p:blipFill>
          <a:blip r:embed="rId2"/>
          <a:stretch>
            <a:fillRect/>
          </a:stretch>
        </p:blipFill>
        <p:spPr>
          <a:xfrm>
            <a:off x="1128758" y="1559744"/>
            <a:ext cx="5083356" cy="3884452"/>
          </a:xfrm>
          <a:prstGeom prst="rect">
            <a:avLst/>
          </a:prstGeom>
        </p:spPr>
      </p:pic>
      <p:pic>
        <p:nvPicPr>
          <p:cNvPr id="3" name="图片 2" descr="图片包含 室内, 人, 男人, 椅子&#10;&#10;描述已自动生成">
            <a:extLst>
              <a:ext uri="{FF2B5EF4-FFF2-40B4-BE49-F238E27FC236}">
                <a16:creationId xmlns:a16="http://schemas.microsoft.com/office/drawing/2014/main" id="{A3C7917C-573D-E009-2CD8-193933D8BFE1}"/>
              </a:ext>
            </a:extLst>
          </p:cNvPr>
          <p:cNvPicPr>
            <a:picLocks noChangeAspect="1"/>
          </p:cNvPicPr>
          <p:nvPr/>
        </p:nvPicPr>
        <p:blipFill>
          <a:blip r:embed="rId3"/>
          <a:stretch>
            <a:fillRect/>
          </a:stretch>
        </p:blipFill>
        <p:spPr>
          <a:xfrm>
            <a:off x="6212114" y="1578883"/>
            <a:ext cx="5168129" cy="3846174"/>
          </a:xfrm>
          <a:prstGeom prst="rect">
            <a:avLst/>
          </a:prstGeom>
        </p:spPr>
      </p:pic>
      <p:sp>
        <p:nvSpPr>
          <p:cNvPr id="5" name="文本框 4">
            <a:extLst>
              <a:ext uri="{FF2B5EF4-FFF2-40B4-BE49-F238E27FC236}">
                <a16:creationId xmlns:a16="http://schemas.microsoft.com/office/drawing/2014/main" id="{990BFE92-27F1-AE67-A5D9-39147E425FD8}"/>
              </a:ext>
            </a:extLst>
          </p:cNvPr>
          <p:cNvSpPr txBox="1"/>
          <p:nvPr/>
        </p:nvSpPr>
        <p:spPr>
          <a:xfrm>
            <a:off x="7781860" y="5710019"/>
            <a:ext cx="2028636" cy="646331"/>
          </a:xfrm>
          <a:prstGeom prst="rect">
            <a:avLst/>
          </a:prstGeom>
          <a:noFill/>
        </p:spPr>
        <p:txBody>
          <a:bodyPr wrap="square" rtlCol="0">
            <a:spAutoFit/>
          </a:bodyPr>
          <a:lstStyle/>
          <a:p>
            <a:r>
              <a:rPr lang="en-US" altLang="zh-CN">
                <a:solidFill>
                  <a:schemeClr val="bg1"/>
                </a:solidFill>
              </a:rPr>
              <a:t>Score</a:t>
            </a:r>
            <a:r>
              <a:rPr lang="zh-CN" altLang="en-US">
                <a:solidFill>
                  <a:schemeClr val="bg1"/>
                </a:solidFill>
              </a:rPr>
              <a:t>：</a:t>
            </a:r>
            <a:r>
              <a:rPr lang="en-US" altLang="zh-CN">
                <a:solidFill>
                  <a:schemeClr val="bg1"/>
                </a:solidFill>
              </a:rPr>
              <a:t>68.42/100</a:t>
            </a:r>
          </a:p>
          <a:p>
            <a:r>
              <a:rPr lang="en-US" altLang="zh-CN">
                <a:solidFill>
                  <a:schemeClr val="bg1"/>
                </a:solidFill>
              </a:rPr>
              <a:t>Sim:83.64</a:t>
            </a:r>
            <a:endParaRPr lang="zh-CN" altLang="en-US">
              <a:solidFill>
                <a:schemeClr val="bg1"/>
              </a:solidFill>
            </a:endParaRPr>
          </a:p>
        </p:txBody>
      </p:sp>
      <p:sp>
        <p:nvSpPr>
          <p:cNvPr id="8" name="文本框 7">
            <a:extLst>
              <a:ext uri="{FF2B5EF4-FFF2-40B4-BE49-F238E27FC236}">
                <a16:creationId xmlns:a16="http://schemas.microsoft.com/office/drawing/2014/main" id="{C49AE85F-19DE-0C93-DDFF-A8E5BD59C8BE}"/>
              </a:ext>
            </a:extLst>
          </p:cNvPr>
          <p:cNvSpPr txBox="1"/>
          <p:nvPr/>
        </p:nvSpPr>
        <p:spPr>
          <a:xfrm>
            <a:off x="2808518" y="5724005"/>
            <a:ext cx="2028636" cy="646331"/>
          </a:xfrm>
          <a:prstGeom prst="rect">
            <a:avLst/>
          </a:prstGeom>
          <a:noFill/>
        </p:spPr>
        <p:txBody>
          <a:bodyPr wrap="square" rtlCol="0">
            <a:spAutoFit/>
          </a:bodyPr>
          <a:lstStyle/>
          <a:p>
            <a:r>
              <a:rPr lang="en-US" altLang="zh-CN">
                <a:solidFill>
                  <a:schemeClr val="bg1"/>
                </a:solidFill>
              </a:rPr>
              <a:t>Score</a:t>
            </a:r>
            <a:r>
              <a:rPr lang="zh-CN" altLang="en-US">
                <a:solidFill>
                  <a:schemeClr val="bg1"/>
                </a:solidFill>
              </a:rPr>
              <a:t>：</a:t>
            </a:r>
            <a:r>
              <a:rPr lang="en-US" altLang="zh-CN">
                <a:solidFill>
                  <a:schemeClr val="bg1"/>
                </a:solidFill>
              </a:rPr>
              <a:t>75.42/100</a:t>
            </a:r>
          </a:p>
          <a:p>
            <a:r>
              <a:rPr lang="en-US" altLang="zh-CN">
                <a:solidFill>
                  <a:schemeClr val="bg1"/>
                </a:solidFill>
              </a:rPr>
              <a:t>Sim:90.12</a:t>
            </a:r>
            <a:endParaRPr lang="zh-CN" altLang="en-US">
              <a:solidFill>
                <a:schemeClr val="bg1"/>
              </a:solidFill>
            </a:endParaRPr>
          </a:p>
        </p:txBody>
      </p:sp>
    </p:spTree>
    <p:extLst>
      <p:ext uri="{BB962C8B-B14F-4D97-AF65-F5344CB8AC3E}">
        <p14:creationId xmlns:p14="http://schemas.microsoft.com/office/powerpoint/2010/main" val="338884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标&#10;&#10;描述已自动生成">
            <a:extLst>
              <a:ext uri="{FF2B5EF4-FFF2-40B4-BE49-F238E27FC236}">
                <a16:creationId xmlns:a16="http://schemas.microsoft.com/office/drawing/2014/main" id="{1B9BEDF6-4E19-4A0D-A3D6-8C855A4D5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722" y="2342885"/>
            <a:ext cx="1905000" cy="1905000"/>
          </a:xfrm>
          <a:prstGeom prst="rect">
            <a:avLst/>
          </a:prstGeom>
        </p:spPr>
      </p:pic>
      <p:sp>
        <p:nvSpPr>
          <p:cNvPr id="6" name="文本框 5">
            <a:extLst>
              <a:ext uri="{FF2B5EF4-FFF2-40B4-BE49-F238E27FC236}">
                <a16:creationId xmlns:a16="http://schemas.microsoft.com/office/drawing/2014/main" id="{F0CACA2F-803E-43CE-BB4A-EDF84A4428E6}"/>
              </a:ext>
            </a:extLst>
          </p:cNvPr>
          <p:cNvSpPr txBox="1"/>
          <p:nvPr/>
        </p:nvSpPr>
        <p:spPr>
          <a:xfrm>
            <a:off x="8015898" y="4247885"/>
            <a:ext cx="14382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Moments</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文本框 6">
            <a:extLst>
              <a:ext uri="{FF2B5EF4-FFF2-40B4-BE49-F238E27FC236}">
                <a16:creationId xmlns:a16="http://schemas.microsoft.com/office/drawing/2014/main" id="{DE884AF5-7030-4CCF-A940-5386F71A7C2C}"/>
              </a:ext>
            </a:extLst>
          </p:cNvPr>
          <p:cNvSpPr txBox="1"/>
          <p:nvPr/>
        </p:nvSpPr>
        <p:spPr>
          <a:xfrm>
            <a:off x="987139" y="1596842"/>
            <a:ext cx="1872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Lesson</a:t>
            </a:r>
            <a:endParaRPr kumimoji="0" lang="zh-CN" altLang="en-US" sz="36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8" name="文本框 7">
            <a:extLst>
              <a:ext uri="{FF2B5EF4-FFF2-40B4-BE49-F238E27FC236}">
                <a16:creationId xmlns:a16="http://schemas.microsoft.com/office/drawing/2014/main" id="{E7B28842-0540-45A1-863B-3598CC8974E6}"/>
              </a:ext>
            </a:extLst>
          </p:cNvPr>
          <p:cNvSpPr txBox="1"/>
          <p:nvPr/>
        </p:nvSpPr>
        <p:spPr>
          <a:xfrm>
            <a:off x="1078130" y="2310546"/>
            <a:ext cx="1285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Boating</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9" name="文本框 8">
            <a:extLst>
              <a:ext uri="{FF2B5EF4-FFF2-40B4-BE49-F238E27FC236}">
                <a16:creationId xmlns:a16="http://schemas.microsoft.com/office/drawing/2014/main" id="{7275EBF1-12D7-4EB5-932C-3B62681E1F8E}"/>
              </a:ext>
            </a:extLst>
          </p:cNvPr>
          <p:cNvSpPr txBox="1"/>
          <p:nvPr/>
        </p:nvSpPr>
        <p:spPr>
          <a:xfrm>
            <a:off x="1078129" y="2792204"/>
            <a:ext cx="2180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Clip Chest</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1" name="文本框 10">
            <a:extLst>
              <a:ext uri="{FF2B5EF4-FFF2-40B4-BE49-F238E27FC236}">
                <a16:creationId xmlns:a16="http://schemas.microsoft.com/office/drawing/2014/main" id="{54E424E6-D72F-41D6-A284-F08F56E862BB}"/>
              </a:ext>
            </a:extLst>
          </p:cNvPr>
          <p:cNvSpPr txBox="1"/>
          <p:nvPr/>
        </p:nvSpPr>
        <p:spPr>
          <a:xfrm>
            <a:off x="1129712" y="4352314"/>
            <a:ext cx="1099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Chest</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文本框 11">
            <a:extLst>
              <a:ext uri="{FF2B5EF4-FFF2-40B4-BE49-F238E27FC236}">
                <a16:creationId xmlns:a16="http://schemas.microsoft.com/office/drawing/2014/main" id="{624E04B1-F63E-41D5-B0C3-17246CCFF6B6}"/>
              </a:ext>
            </a:extLst>
          </p:cNvPr>
          <p:cNvSpPr txBox="1"/>
          <p:nvPr/>
        </p:nvSpPr>
        <p:spPr>
          <a:xfrm>
            <a:off x="1081214" y="3308269"/>
            <a:ext cx="2333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Reverse Flexion</a:t>
            </a:r>
          </a:p>
        </p:txBody>
      </p:sp>
      <p:sp>
        <p:nvSpPr>
          <p:cNvPr id="14" name="文本框 13">
            <a:extLst>
              <a:ext uri="{FF2B5EF4-FFF2-40B4-BE49-F238E27FC236}">
                <a16:creationId xmlns:a16="http://schemas.microsoft.com/office/drawing/2014/main" id="{87122FF4-C970-456B-883D-CF38024CF6BF}"/>
              </a:ext>
            </a:extLst>
          </p:cNvPr>
          <p:cNvSpPr txBox="1"/>
          <p:nvPr/>
        </p:nvSpPr>
        <p:spPr>
          <a:xfrm>
            <a:off x="1132189" y="4814383"/>
            <a:ext cx="1042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Biceps</a:t>
            </a:r>
          </a:p>
        </p:txBody>
      </p:sp>
      <p:sp>
        <p:nvSpPr>
          <p:cNvPr id="15" name="矩形 14">
            <a:extLst>
              <a:ext uri="{FF2B5EF4-FFF2-40B4-BE49-F238E27FC236}">
                <a16:creationId xmlns:a16="http://schemas.microsoft.com/office/drawing/2014/main" id="{47A74974-590E-45A2-B80A-A1AA904630C6}"/>
              </a:ext>
            </a:extLst>
          </p:cNvPr>
          <p:cNvSpPr/>
          <p:nvPr/>
        </p:nvSpPr>
        <p:spPr>
          <a:xfrm>
            <a:off x="1081214" y="2310545"/>
            <a:ext cx="2333885" cy="170284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6" name="矩形 15">
            <a:extLst>
              <a:ext uri="{FF2B5EF4-FFF2-40B4-BE49-F238E27FC236}">
                <a16:creationId xmlns:a16="http://schemas.microsoft.com/office/drawing/2014/main" id="{9A2415D6-6E95-4AF4-921C-A8CF80AEE113}"/>
              </a:ext>
            </a:extLst>
          </p:cNvPr>
          <p:cNvSpPr/>
          <p:nvPr/>
        </p:nvSpPr>
        <p:spPr>
          <a:xfrm>
            <a:off x="1078129" y="4292159"/>
            <a:ext cx="2333885" cy="127395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cxnSp>
        <p:nvCxnSpPr>
          <p:cNvPr id="18" name="连接符: 肘形 17">
            <a:extLst>
              <a:ext uri="{FF2B5EF4-FFF2-40B4-BE49-F238E27FC236}">
                <a16:creationId xmlns:a16="http://schemas.microsoft.com/office/drawing/2014/main" id="{5D404A7A-6776-4EFB-BCF1-A1D371159492}"/>
              </a:ext>
            </a:extLst>
          </p:cNvPr>
          <p:cNvCxnSpPr>
            <a:cxnSpLocks/>
            <a:stCxn id="12" idx="3"/>
            <a:endCxn id="14" idx="3"/>
          </p:cNvCxnSpPr>
          <p:nvPr/>
        </p:nvCxnSpPr>
        <p:spPr>
          <a:xfrm flipH="1">
            <a:off x="2174791" y="3539102"/>
            <a:ext cx="1240308" cy="1506114"/>
          </a:xfrm>
          <a:prstGeom prst="bentConnector3">
            <a:avLst>
              <a:gd name="adj1" fmla="val -18431"/>
            </a:avLst>
          </a:prstGeom>
          <a:ln>
            <a:solidFill>
              <a:srgbClr val="F0464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07ED1DA1-BBCA-44DF-BD37-24AB51DDF521}"/>
              </a:ext>
            </a:extLst>
          </p:cNvPr>
          <p:cNvSpPr txBox="1"/>
          <p:nvPr/>
        </p:nvSpPr>
        <p:spPr>
          <a:xfrm>
            <a:off x="1132188" y="3600177"/>
            <a:ext cx="3994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5" name="文本框 24">
            <a:extLst>
              <a:ext uri="{FF2B5EF4-FFF2-40B4-BE49-F238E27FC236}">
                <a16:creationId xmlns:a16="http://schemas.microsoft.com/office/drawing/2014/main" id="{BB406FF2-8E5B-44D4-9F74-6BEF68B11F4B}"/>
              </a:ext>
            </a:extLst>
          </p:cNvPr>
          <p:cNvSpPr txBox="1"/>
          <p:nvPr/>
        </p:nvSpPr>
        <p:spPr>
          <a:xfrm>
            <a:off x="1132188" y="5123142"/>
            <a:ext cx="3994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cxnSp>
        <p:nvCxnSpPr>
          <p:cNvPr id="28" name="连接符: 肘形 27">
            <a:extLst>
              <a:ext uri="{FF2B5EF4-FFF2-40B4-BE49-F238E27FC236}">
                <a16:creationId xmlns:a16="http://schemas.microsoft.com/office/drawing/2014/main" id="{2FFC764C-48D9-4BD1-9DAA-D0DDE81F915B}"/>
              </a:ext>
            </a:extLst>
          </p:cNvPr>
          <p:cNvCxnSpPr>
            <a:cxnSpLocks/>
            <a:stCxn id="8" idx="3"/>
            <a:endCxn id="11" idx="3"/>
          </p:cNvCxnSpPr>
          <p:nvPr/>
        </p:nvCxnSpPr>
        <p:spPr>
          <a:xfrm flipH="1">
            <a:off x="2228852" y="2541379"/>
            <a:ext cx="134379" cy="2041768"/>
          </a:xfrm>
          <a:prstGeom prst="bentConnector3">
            <a:avLst>
              <a:gd name="adj1" fmla="val -1085063"/>
            </a:avLst>
          </a:prstGeom>
          <a:ln>
            <a:solidFill>
              <a:srgbClr val="F0464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1059847C-4B23-402F-93B6-E1B8082E223D}"/>
              </a:ext>
            </a:extLst>
          </p:cNvPr>
          <p:cNvSpPr txBox="1"/>
          <p:nvPr/>
        </p:nvSpPr>
        <p:spPr>
          <a:xfrm>
            <a:off x="3908404" y="2798973"/>
            <a:ext cx="1231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04646"/>
                </a:solidFill>
                <a:effectLst/>
                <a:uLnTx/>
                <a:uFillTx/>
                <a:latin typeface="Calibri" panose="020F0502020204030204"/>
                <a:ea typeface="微软雅黑"/>
                <a:cs typeface="+mn-cs"/>
              </a:rPr>
              <a:t>Label </a:t>
            </a:r>
            <a:endParaRPr kumimoji="0" lang="zh-CN" altLang="en-US" sz="3200" b="0" i="0" u="none" strike="noStrike" kern="1200" cap="none" spc="0" normalizeH="0" baseline="0" noProof="0">
              <a:ln>
                <a:noFill/>
              </a:ln>
              <a:solidFill>
                <a:srgbClr val="F04646"/>
              </a:solidFill>
              <a:effectLst/>
              <a:uLnTx/>
              <a:uFillTx/>
              <a:latin typeface="Calibri" panose="020F0502020204030204"/>
              <a:ea typeface="微软雅黑"/>
              <a:cs typeface="+mn-cs"/>
            </a:endParaRPr>
          </a:p>
        </p:txBody>
      </p:sp>
      <p:sp>
        <p:nvSpPr>
          <p:cNvPr id="35" name="文本框 34">
            <a:extLst>
              <a:ext uri="{FF2B5EF4-FFF2-40B4-BE49-F238E27FC236}">
                <a16:creationId xmlns:a16="http://schemas.microsoft.com/office/drawing/2014/main" id="{85D9BACA-16DB-489C-809E-BFE9E4A1277F}"/>
              </a:ext>
            </a:extLst>
          </p:cNvPr>
          <p:cNvSpPr txBox="1"/>
          <p:nvPr/>
        </p:nvSpPr>
        <p:spPr>
          <a:xfrm>
            <a:off x="3908404" y="4636749"/>
            <a:ext cx="1231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04646"/>
                </a:solidFill>
                <a:effectLst/>
                <a:uLnTx/>
                <a:uFillTx/>
                <a:latin typeface="Calibri" panose="020F0502020204030204"/>
                <a:ea typeface="微软雅黑"/>
                <a:cs typeface="+mn-cs"/>
              </a:rPr>
              <a:t>Label </a:t>
            </a:r>
            <a:endParaRPr kumimoji="0" lang="zh-CN" altLang="en-US" sz="3200" b="0" i="0" u="none" strike="noStrike" kern="1200" cap="none" spc="0" normalizeH="0" baseline="0" noProof="0">
              <a:ln>
                <a:noFill/>
              </a:ln>
              <a:solidFill>
                <a:srgbClr val="F04646"/>
              </a:solidFill>
              <a:effectLst/>
              <a:uLnTx/>
              <a:uFillTx/>
              <a:latin typeface="Calibri" panose="020F0502020204030204"/>
              <a:ea typeface="微软雅黑"/>
              <a:cs typeface="+mn-cs"/>
            </a:endParaRPr>
          </a:p>
        </p:txBody>
      </p:sp>
      <p:sp>
        <p:nvSpPr>
          <p:cNvPr id="36" name="矩形 35">
            <a:extLst>
              <a:ext uri="{FF2B5EF4-FFF2-40B4-BE49-F238E27FC236}">
                <a16:creationId xmlns:a16="http://schemas.microsoft.com/office/drawing/2014/main" id="{8841A68E-B4BF-4734-BB6D-A8FAC77C5928}"/>
              </a:ext>
            </a:extLst>
          </p:cNvPr>
          <p:cNvSpPr/>
          <p:nvPr/>
        </p:nvSpPr>
        <p:spPr>
          <a:xfrm>
            <a:off x="821725" y="1593575"/>
            <a:ext cx="4369003" cy="4471588"/>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8" name="文本框 37">
            <a:extLst>
              <a:ext uri="{FF2B5EF4-FFF2-40B4-BE49-F238E27FC236}">
                <a16:creationId xmlns:a16="http://schemas.microsoft.com/office/drawing/2014/main" id="{89AE612F-D06C-4482-9F83-608B70A05D32}"/>
              </a:ext>
            </a:extLst>
          </p:cNvPr>
          <p:cNvSpPr txBox="1"/>
          <p:nvPr/>
        </p:nvSpPr>
        <p:spPr>
          <a:xfrm>
            <a:off x="6219568" y="1453814"/>
            <a:ext cx="540177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rPr>
              <a:t>User retention rate</a:t>
            </a: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a:t>
            </a:r>
            <a:r>
              <a:rPr kumimoji="0" lang="en-US" altLang="zh-CN" sz="2400" b="0" i="0" u="none" strike="noStrike" kern="1200" cap="none" spc="0" normalizeH="0" baseline="0" noProof="0">
                <a:ln>
                  <a:noFill/>
                </a:ln>
                <a:solidFill>
                  <a:prstClr val="white"/>
                </a:solidFill>
                <a:effectLst/>
                <a:uLnTx/>
                <a:uFillTx/>
                <a:latin typeface="Calibri" panose="020F0502020204030204"/>
                <a:ea typeface="微软雅黑"/>
                <a:cs typeface="+mn-cs"/>
              </a:rPr>
              <a:t> Social activity</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9" name="文本框 38">
            <a:extLst>
              <a:ext uri="{FF2B5EF4-FFF2-40B4-BE49-F238E27FC236}">
                <a16:creationId xmlns:a16="http://schemas.microsoft.com/office/drawing/2014/main" id="{7B695F33-49B6-4D45-9E78-ED4BE74BC6B4}"/>
              </a:ext>
            </a:extLst>
          </p:cNvPr>
          <p:cNvSpPr txBox="1"/>
          <p:nvPr/>
        </p:nvSpPr>
        <p:spPr>
          <a:xfrm>
            <a:off x="6859496" y="4860270"/>
            <a:ext cx="387477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Find similar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Calibri" panose="020F0502020204030204"/>
                <a:ea typeface="微软雅黑"/>
                <a:cs typeface="+mn-cs"/>
              </a:rPr>
              <a:t>Find potential likes</a:t>
            </a:r>
            <a:endParaRPr kumimoji="0" lang="zh-CN" altLang="en-US" sz="36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3" name="文本框 22">
            <a:extLst>
              <a:ext uri="{FF2B5EF4-FFF2-40B4-BE49-F238E27FC236}">
                <a16:creationId xmlns:a16="http://schemas.microsoft.com/office/drawing/2014/main" id="{D0A4E1CF-36AE-2448-9A50-6C17C7BD2942}"/>
              </a:ext>
            </a:extLst>
          </p:cNvPr>
          <p:cNvSpPr txBox="1"/>
          <p:nvPr/>
        </p:nvSpPr>
        <p:spPr>
          <a:xfrm>
            <a:off x="318048" y="156695"/>
            <a:ext cx="7297403"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Recommendation</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13" name="灯片编号占位符 12">
            <a:extLst>
              <a:ext uri="{FF2B5EF4-FFF2-40B4-BE49-F238E27FC236}">
                <a16:creationId xmlns:a16="http://schemas.microsoft.com/office/drawing/2014/main" id="{049100F3-FC1A-594B-8F76-079180AFDDB9}"/>
              </a:ext>
            </a:extLst>
          </p:cNvPr>
          <p:cNvSpPr>
            <a:spLocks noGrp="1"/>
          </p:cNvSpPr>
          <p:nvPr>
            <p:ph type="sldNum" sz="quarter" idx="12"/>
          </p:nvPr>
        </p:nvSpPr>
        <p:spPr/>
        <p:txBody>
          <a:bodyPr/>
          <a:lstStyle/>
          <a:p>
            <a:fld id="{080BBEF3-EA10-47A7-94EA-06C977997AE4}" type="slidenum">
              <a:rPr lang="zh-CN" altLang="en-US" smtClean="0"/>
              <a:t>36</a:t>
            </a:fld>
            <a:endParaRPr lang="zh-CN" altLang="en-US"/>
          </a:p>
        </p:txBody>
      </p:sp>
    </p:spTree>
    <p:extLst>
      <p:ext uri="{BB962C8B-B14F-4D97-AF65-F5344CB8AC3E}">
        <p14:creationId xmlns:p14="http://schemas.microsoft.com/office/powerpoint/2010/main" val="3670785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FFF337BB-0690-496D-A908-3ECB029CBE20}"/>
              </a:ext>
            </a:extLst>
          </p:cNvPr>
          <p:cNvSpPr txBox="1"/>
          <p:nvPr/>
        </p:nvSpPr>
        <p:spPr>
          <a:xfrm>
            <a:off x="457741" y="5362769"/>
            <a:ext cx="70938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TimesNewRomanPSMT"/>
                <a:ea typeface="微软雅黑"/>
                <a:cs typeface="+mn-cs"/>
              </a:rPr>
              <a:t>Fitness user - Fitness course rating matrix</a:t>
            </a:r>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2BF7EDA-183D-4B05-A698-E5363AD89603}"/>
                  </a:ext>
                </a:extLst>
              </p:cNvPr>
              <p:cNvSpPr txBox="1"/>
              <p:nvPr/>
            </p:nvSpPr>
            <p:spPr>
              <a:xfrm>
                <a:off x="6960223" y="2281805"/>
                <a:ext cx="4946354" cy="359964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4400" b="0" i="1" u="none" strike="noStrike" kern="100" cap="none" spc="0" normalizeH="0" baseline="0" noProof="0" smtClean="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𝐶𝑜𝑠𝑆𝑖𝑚</m:t>
                      </m:r>
                      <m:d>
                        <m:dPr>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𝑗</m:t>
                          </m:r>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m:t>
                          </m:r>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𝑘</m:t>
                          </m:r>
                        </m:e>
                      </m:d>
                    </m:oMath>
                  </m:oMathPara>
                </a14:m>
                <a:endPar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m:t>
                      </m:r>
                      <m:f>
                        <m:fPr>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nary>
                            <m:naryPr>
                              <m:chr m:val="∑"/>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naryPr>
                            <m:sub>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𝑖</m:t>
                              </m:r>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=1</m:t>
                              </m:r>
                            </m:sub>
                            <m:sup>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𝑈</m:t>
                              </m:r>
                            </m:sup>
                            <m:e>
                              <m:sSub>
                                <m:sSubPr>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𝑟</m:t>
                                  </m:r>
                                </m:e>
                                <m:sub>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𝑖𝑗</m:t>
                                  </m:r>
                                </m:sub>
                              </m:sSub>
                            </m:e>
                          </m:nary>
                          <m:sSub>
                            <m:sSubPr>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𝑟</m:t>
                              </m:r>
                            </m:e>
                            <m:sub>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𝑖𝑘</m:t>
                              </m:r>
                            </m:sub>
                          </m:sSub>
                        </m:num>
                        <m:den>
                          <m:rad>
                            <m:radPr>
                              <m:degHide m:val="on"/>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nary>
                                <m:naryPr>
                                  <m:chr m:val="∑"/>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naryPr>
                                <m:sub>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𝑖</m:t>
                                  </m:r>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=1</m:t>
                                  </m:r>
                                </m:sub>
                                <m:sup>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𝑈</m:t>
                                  </m:r>
                                </m:sup>
                                <m:e>
                                  <m:sSubSup>
                                    <m:sSubSupPr>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𝑟</m:t>
                                      </m:r>
                                    </m:e>
                                    <m:sub>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𝑖𝑗</m:t>
                                      </m:r>
                                    </m:sub>
                                    <m:sup>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2</m:t>
                                      </m:r>
                                    </m:sup>
                                  </m:sSubSup>
                                  <m:nary>
                                    <m:naryPr>
                                      <m:chr m:val="∑"/>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naryPr>
                                    <m:sub>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𝑖</m:t>
                                      </m:r>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=1</m:t>
                                      </m:r>
                                    </m:sub>
                                    <m:sup>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𝑈</m:t>
                                      </m:r>
                                    </m:sup>
                                    <m:e>
                                      <m:sSubSup>
                                        <m:sSubSupPr>
                                          <m:ctrlPr>
                                            <a:rPr kumimoji="0" lang="zh-CN" altLang="zh-CN" sz="4400" b="0" i="1" u="none" strike="noStrike" kern="1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𝑟</m:t>
                                          </m:r>
                                        </m:e>
                                        <m:sub>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𝑖𝑘</m:t>
                                          </m:r>
                                        </m:sub>
                                        <m:sup>
                                          <m:r>
                                            <a:rPr kumimoji="0" lang="en-US" altLang="zh-CN" sz="4400" b="0" i="1" u="none" strike="noStrike" kern="100" cap="none" spc="0" normalizeH="0" baseline="0" noProof="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2</m:t>
                                          </m:r>
                                        </m:sup>
                                      </m:sSubSup>
                                    </m:e>
                                  </m:nary>
                                </m:e>
                              </m:nary>
                            </m:e>
                          </m:rad>
                        </m:den>
                      </m:f>
                    </m:oMath>
                  </m:oMathPara>
                </a14:m>
                <a:endParaRPr kumimoji="0" lang="zh-CN" altLang="zh-CN" sz="4400" b="0" i="0" u="none" strike="noStrike" kern="1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5" name="文本框 4">
                <a:extLst>
                  <a:ext uri="{FF2B5EF4-FFF2-40B4-BE49-F238E27FC236}">
                    <a16:creationId xmlns:a16="http://schemas.microsoft.com/office/drawing/2014/main" id="{C2BF7EDA-183D-4B05-A698-E5363AD89603}"/>
                  </a:ext>
                </a:extLst>
              </p:cNvPr>
              <p:cNvSpPr txBox="1">
                <a:spLocks noRot="1" noChangeAspect="1" noMove="1" noResize="1" noEditPoints="1" noAdjustHandles="1" noChangeArrowheads="1" noChangeShapeType="1" noTextEdit="1"/>
              </p:cNvSpPr>
              <p:nvPr/>
            </p:nvSpPr>
            <p:spPr>
              <a:xfrm>
                <a:off x="6960223" y="2281805"/>
                <a:ext cx="4946354" cy="359964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57A7161-FB80-4C78-AE7D-DDE709771D49}"/>
                  </a:ext>
                </a:extLst>
              </p:cNvPr>
              <p:cNvSpPr txBox="1"/>
              <p:nvPr/>
            </p:nvSpPr>
            <p:spPr>
              <a:xfrm>
                <a:off x="-372892" y="3016332"/>
                <a:ext cx="7530789" cy="21564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24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𝑖𝑗</m:t>
                          </m:r>
                        </m:sub>
                      </m:sSub>
                      <m:r>
                        <a:rPr kumimoji="0" lang="en-US" altLang="zh-CN" sz="24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d>
                        <m:dPr>
                          <m:begChr m:val="["/>
                          <m:endChr m:val="]"/>
                          <m:ctrlP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m>
                            <m:mPr>
                              <m:plcHide m:val="on"/>
                              <m:mcs>
                                <m:mc>
                                  <m:mcPr>
                                    <m:count m:val="7"/>
                                    <m:mcJc m:val="center"/>
                                  </m:mcPr>
                                </m:mc>
                              </m:mcs>
                              <m:ctrlP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𝐿𝑒𝑠𝑠𝑜𝑛</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3</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5</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𝑈𝑠𝑒𝑟</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3</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5</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𝑈</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5</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𝑈</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3</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3</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5</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3</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𝑈</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5</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
                        </m:e>
                      </m:d>
                    </m:oMath>
                  </m:oMathPara>
                </a14:m>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13" name="文本框 12">
                <a:extLst>
                  <a:ext uri="{FF2B5EF4-FFF2-40B4-BE49-F238E27FC236}">
                    <a16:creationId xmlns:a16="http://schemas.microsoft.com/office/drawing/2014/main" id="{557A7161-FB80-4C78-AE7D-DDE709771D49}"/>
                  </a:ext>
                </a:extLst>
              </p:cNvPr>
              <p:cNvSpPr txBox="1">
                <a:spLocks noRot="1" noChangeAspect="1" noMove="1" noResize="1" noEditPoints="1" noAdjustHandles="1" noChangeArrowheads="1" noChangeShapeType="1" noTextEdit="1"/>
              </p:cNvSpPr>
              <p:nvPr/>
            </p:nvSpPr>
            <p:spPr>
              <a:xfrm>
                <a:off x="-372892" y="3016332"/>
                <a:ext cx="7530789" cy="2156488"/>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E4D73086-D81B-481A-979E-FDB0DBFD767B}"/>
                  </a:ext>
                </a:extLst>
              </p:cNvPr>
              <p:cNvSpPr txBox="1"/>
              <p:nvPr/>
            </p:nvSpPr>
            <p:spPr>
              <a:xfrm>
                <a:off x="844981" y="1881960"/>
                <a:ext cx="5358262"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𝑈</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𝑈𝑠𝑒𝑟</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1,</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𝑈</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2,</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𝑈</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3,</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𝑈</m:t>
                      </m:r>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4…}</m:t>
                      </m:r>
                    </m:oMath>
                  </m:oMathPara>
                </a14:m>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2" name="文本框 1">
                <a:extLst>
                  <a:ext uri="{FF2B5EF4-FFF2-40B4-BE49-F238E27FC236}">
                    <a16:creationId xmlns:a16="http://schemas.microsoft.com/office/drawing/2014/main" id="{E4D73086-D81B-481A-979E-FDB0DBFD767B}"/>
                  </a:ext>
                </a:extLst>
              </p:cNvPr>
              <p:cNvSpPr txBox="1">
                <a:spLocks noRot="1" noChangeAspect="1" noMove="1" noResize="1" noEditPoints="1" noAdjustHandles="1" noChangeArrowheads="1" noChangeShapeType="1" noTextEdit="1"/>
              </p:cNvSpPr>
              <p:nvPr/>
            </p:nvSpPr>
            <p:spPr>
              <a:xfrm>
                <a:off x="844981" y="1881960"/>
                <a:ext cx="5358262" cy="553998"/>
              </a:xfrm>
              <a:prstGeom prst="rect">
                <a:avLst/>
              </a:prstGeom>
              <a:blipFill>
                <a:blip r:embed="rId5"/>
                <a:stretch>
                  <a:fillRect/>
                </a:stretch>
              </a:blipFill>
            </p:spPr>
            <p:txBody>
              <a:bodyPr/>
              <a:lstStyle/>
              <a:p>
                <a:r>
                  <a:rPr lang="zh-CN" altLang="en-US">
                    <a:noFill/>
                  </a:rPr>
                  <a:t> </a:t>
                </a:r>
              </a:p>
            </p:txBody>
          </p:sp>
        </mc:Fallback>
      </mc:AlternateContent>
      <p:cxnSp>
        <p:nvCxnSpPr>
          <p:cNvPr id="11" name="直接连接符 10">
            <a:extLst>
              <a:ext uri="{FF2B5EF4-FFF2-40B4-BE49-F238E27FC236}">
                <a16:creationId xmlns:a16="http://schemas.microsoft.com/office/drawing/2014/main" id="{53589561-33B3-4623-9BA0-45C3F66AC26C}"/>
              </a:ext>
            </a:extLst>
          </p:cNvPr>
          <p:cNvCxnSpPr>
            <a:cxnSpLocks/>
          </p:cNvCxnSpPr>
          <p:nvPr/>
        </p:nvCxnSpPr>
        <p:spPr>
          <a:xfrm>
            <a:off x="6946026" y="1851552"/>
            <a:ext cx="0" cy="403443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3B5468B-E207-5A49-9133-407696D0E6C6}"/>
              </a:ext>
            </a:extLst>
          </p:cNvPr>
          <p:cNvSpPr txBox="1"/>
          <p:nvPr/>
        </p:nvSpPr>
        <p:spPr>
          <a:xfrm>
            <a:off x="318048" y="156695"/>
            <a:ext cx="7747779"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Jaccard Similarity</a:t>
            </a:r>
          </a:p>
        </p:txBody>
      </p:sp>
      <p:sp>
        <p:nvSpPr>
          <p:cNvPr id="8" name="灯片编号占位符 7">
            <a:extLst>
              <a:ext uri="{FF2B5EF4-FFF2-40B4-BE49-F238E27FC236}">
                <a16:creationId xmlns:a16="http://schemas.microsoft.com/office/drawing/2014/main" id="{30560030-C17C-F045-B310-C6C51B87DA5B}"/>
              </a:ext>
            </a:extLst>
          </p:cNvPr>
          <p:cNvSpPr>
            <a:spLocks noGrp="1"/>
          </p:cNvSpPr>
          <p:nvPr>
            <p:ph type="sldNum" sz="quarter" idx="12"/>
          </p:nvPr>
        </p:nvSpPr>
        <p:spPr/>
        <p:txBody>
          <a:bodyPr/>
          <a:lstStyle/>
          <a:p>
            <a:fld id="{080BBEF3-EA10-47A7-94EA-06C977997AE4}" type="slidenum">
              <a:rPr lang="zh-CN" altLang="en-US" smtClean="0"/>
              <a:t>37</a:t>
            </a:fld>
            <a:endParaRPr lang="zh-CN" altLang="en-US"/>
          </a:p>
        </p:txBody>
      </p:sp>
    </p:spTree>
    <p:extLst>
      <p:ext uri="{BB962C8B-B14F-4D97-AF65-F5344CB8AC3E}">
        <p14:creationId xmlns:p14="http://schemas.microsoft.com/office/powerpoint/2010/main" val="271623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54D2AFCE-E0E5-4708-9D17-82A401056A5D}"/>
                  </a:ext>
                </a:extLst>
              </p:cNvPr>
              <p:cNvSpPr txBox="1"/>
              <p:nvPr/>
            </p:nvSpPr>
            <p:spPr>
              <a:xfrm>
                <a:off x="1210960" y="1568409"/>
                <a:ext cx="8958649" cy="21333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Pr>
                        <m:e>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𝑖𝑗</m:t>
                          </m:r>
                        </m:sub>
                      </m:sSub>
                      <m:r>
                        <a:rPr kumimoji="0" lang="en-US" altLang="zh-CN" sz="36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m:t>
                      </m:r>
                      <m:d>
                        <m:dPr>
                          <m:begChr m:val="["/>
                          <m:endChr m:val="]"/>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m>
                            <m:mPr>
                              <m:plcHide m:val="on"/>
                              <m:mcs>
                                <m:mc>
                                  <m:mcPr>
                                    <m:count m:val="5"/>
                                    <m:mcJc m:val="center"/>
                                  </m:mcPr>
                                </m:mc>
                              </m:mcs>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𝐿𝑒𝑠𝑠𝑜𝑛</m:t>
                                </m:r>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mr>
                            <m:m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𝑈𝑠𝑒𝑟</m:t>
                                </m:r>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mr>
                            <m:m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𝑈</m:t>
                                </m:r>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5</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mr>
                            <m:mr>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36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mr>
                          </m:m>
                        </m:e>
                      </m:d>
                    </m:oMath>
                  </m:oMathPara>
                </a14:m>
                <a:endParaRPr kumimoji="0" lang="zh-CN" altLang="en-US" sz="36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15" name="文本框 14">
                <a:extLst>
                  <a:ext uri="{FF2B5EF4-FFF2-40B4-BE49-F238E27FC236}">
                    <a16:creationId xmlns:a16="http://schemas.microsoft.com/office/drawing/2014/main" id="{54D2AFCE-E0E5-4708-9D17-82A401056A5D}"/>
                  </a:ext>
                </a:extLst>
              </p:cNvPr>
              <p:cNvSpPr txBox="1">
                <a:spLocks noRot="1" noChangeAspect="1" noMove="1" noResize="1" noEditPoints="1" noAdjustHandles="1" noChangeArrowheads="1" noChangeShapeType="1" noTextEdit="1"/>
              </p:cNvSpPr>
              <p:nvPr/>
            </p:nvSpPr>
            <p:spPr>
              <a:xfrm>
                <a:off x="1210960" y="1568409"/>
                <a:ext cx="8958649" cy="2133341"/>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B0C4B245-B01B-4276-9EA3-9CFC74A422AA}"/>
                  </a:ext>
                </a:extLst>
              </p:cNvPr>
              <p:cNvSpPr txBox="1"/>
              <p:nvPr/>
            </p:nvSpPr>
            <p:spPr>
              <a:xfrm>
                <a:off x="3756171" y="4628616"/>
                <a:ext cx="467965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4400" b="0" i="1" u="none" strike="noStrike" kern="100" cap="none" spc="0" normalizeH="0" baseline="0" noProof="0" smtClean="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𝐶𝑜𝑠𝑆𝑖𝑚</m:t>
                      </m:r>
                      <m:r>
                        <a:rPr kumimoji="0" lang="en-US" altLang="zh-CN" sz="4400" b="0" i="1" u="none" strike="noStrike" kern="100" cap="none" spc="0" normalizeH="0" baseline="0" noProof="0" smtClean="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=0.98</m:t>
                      </m:r>
                    </m:oMath>
                  </m:oMathPara>
                </a14:m>
                <a:endParaRPr kumimoji="0" lang="zh-CN" altLang="en-US" sz="32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mc:Choice>
        <mc:Fallback xmlns="">
          <p:sp>
            <p:nvSpPr>
              <p:cNvPr id="17" name="文本框 16">
                <a:extLst>
                  <a:ext uri="{FF2B5EF4-FFF2-40B4-BE49-F238E27FC236}">
                    <a16:creationId xmlns:a16="http://schemas.microsoft.com/office/drawing/2014/main" id="{B0C4B245-B01B-4276-9EA3-9CFC74A422AA}"/>
                  </a:ext>
                </a:extLst>
              </p:cNvPr>
              <p:cNvSpPr txBox="1">
                <a:spLocks noRot="1" noChangeAspect="1" noMove="1" noResize="1" noEditPoints="1" noAdjustHandles="1" noChangeArrowheads="1" noChangeShapeType="1" noTextEdit="1"/>
              </p:cNvSpPr>
              <p:nvPr/>
            </p:nvSpPr>
            <p:spPr>
              <a:xfrm>
                <a:off x="3756171" y="4628616"/>
                <a:ext cx="4679658" cy="769441"/>
              </a:xfrm>
              <a:prstGeom prst="rect">
                <a:avLst/>
              </a:prstGeom>
              <a:blipFill>
                <a:blip r:embed="rId4"/>
                <a:stretch>
                  <a:fillRect/>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F8287A44-E709-9249-A387-D8AE0325CEF8}"/>
              </a:ext>
            </a:extLst>
          </p:cNvPr>
          <p:cNvSpPr txBox="1"/>
          <p:nvPr/>
        </p:nvSpPr>
        <p:spPr>
          <a:xfrm>
            <a:off x="318048" y="156695"/>
            <a:ext cx="7747779" cy="1107996"/>
          </a:xfrm>
          <a:prstGeom prst="rect">
            <a:avLst/>
          </a:prstGeom>
          <a:noFill/>
        </p:spPr>
        <p:txBody>
          <a:bodyPr wrap="square">
            <a:spAutoFit/>
          </a:bodyPr>
          <a:lstStyle/>
          <a:p>
            <a:pPr lvl="0">
              <a:defRPr/>
            </a:pPr>
            <a:r>
              <a:rPr lang="en-US" altLang="zh-CN" sz="6600" err="1">
                <a:solidFill>
                  <a:prstClr val="white"/>
                </a:solidFill>
                <a:latin typeface="Calibri" panose="020F0502020204030204" pitchFamily="34" charset="0"/>
                <a:ea typeface="宋体" panose="02010600030101010101" pitchFamily="2" charset="-122"/>
              </a:rPr>
              <a:t>Starwar</a:t>
            </a:r>
            <a:r>
              <a:rPr lang="en-US" altLang="zh-CN" sz="6600">
                <a:solidFill>
                  <a:prstClr val="white"/>
                </a:solidFill>
                <a:latin typeface="Calibri" panose="020F0502020204030204" pitchFamily="34" charset="0"/>
                <a:ea typeface="宋体" panose="02010600030101010101" pitchFamily="2" charset="-122"/>
              </a:rPr>
              <a:t> Modification</a:t>
            </a:r>
          </a:p>
        </p:txBody>
      </p:sp>
      <p:sp>
        <p:nvSpPr>
          <p:cNvPr id="3" name="灯片编号占位符 2">
            <a:extLst>
              <a:ext uri="{FF2B5EF4-FFF2-40B4-BE49-F238E27FC236}">
                <a16:creationId xmlns:a16="http://schemas.microsoft.com/office/drawing/2014/main" id="{420731A5-9390-024D-B332-DCB55A490C99}"/>
              </a:ext>
            </a:extLst>
          </p:cNvPr>
          <p:cNvSpPr>
            <a:spLocks noGrp="1"/>
          </p:cNvSpPr>
          <p:nvPr>
            <p:ph type="sldNum" sz="quarter" idx="12"/>
          </p:nvPr>
        </p:nvSpPr>
        <p:spPr/>
        <p:txBody>
          <a:bodyPr/>
          <a:lstStyle/>
          <a:p>
            <a:fld id="{080BBEF3-EA10-47A7-94EA-06C977997AE4}" type="slidenum">
              <a:rPr lang="zh-CN" altLang="en-US" smtClean="0"/>
              <a:t>38</a:t>
            </a:fld>
            <a:endParaRPr lang="zh-CN" altLang="en-US"/>
          </a:p>
        </p:txBody>
      </p:sp>
    </p:spTree>
    <p:extLst>
      <p:ext uri="{BB962C8B-B14F-4D97-AF65-F5344CB8AC3E}">
        <p14:creationId xmlns:p14="http://schemas.microsoft.com/office/powerpoint/2010/main" val="1382170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A57C01A-9DA7-459F-B96A-B763F9A446B7}"/>
                  </a:ext>
                </a:extLst>
              </p:cNvPr>
              <p:cNvSpPr txBox="1"/>
              <p:nvPr/>
            </p:nvSpPr>
            <p:spPr>
              <a:xfrm>
                <a:off x="1044145" y="4053756"/>
                <a:ext cx="9724768" cy="17325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32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𝑁𝑒𝑤𝐶𝑜𝑠𝑆𝑖𝑚</m:t>
                      </m:r>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𝑗</m:t>
                          </m:r>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𝑘</m:t>
                          </m:r>
                        </m:e>
                      </m:d>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f>
                        <m:f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nary>
                            <m:naryPr>
                              <m:chr m:val="∑"/>
                              <m:limLoc m:val="subSup"/>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𝑈</m:t>
                              </m:r>
                            </m:sup>
                            <m:e>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𝑖𝑗</m:t>
                                      </m:r>
                                    </m:sub>
                                  </m:sSub>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acc>
                                    <m:accPr>
                                      <m:chr m:val="̅"/>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acc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e>
                                  </m:acc>
                                </m:e>
                              </m:d>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𝑖𝑘</m:t>
                                      </m:r>
                                    </m:sub>
                                  </m:sSub>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acc>
                                    <m:accPr>
                                      <m:chr m:val="̅"/>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acc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e>
                                  </m:acc>
                                </m:e>
                              </m:d>
                            </m:e>
                          </m:nary>
                        </m:num>
                        <m:den>
                          <m:rad>
                            <m:radPr>
                              <m:degHide m:val="on"/>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radPr>
                            <m:deg/>
                            <m:e>
                              <m:nary>
                                <m:naryPr>
                                  <m:chr m:val="∑"/>
                                  <m:limLoc m:val="subSup"/>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𝑈</m:t>
                                  </m:r>
                                </m:sup>
                                <m:e>
                                  <m:sSup>
                                    <m:sSup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𝑖𝑗</m:t>
                                              </m:r>
                                            </m:sub>
                                          </m:sSub>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acc>
                                            <m:accPr>
                                              <m:chr m:val="̅"/>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acc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e>
                                          </m:acc>
                                        </m:e>
                                      </m:d>
                                    </m:e>
                                    <m:sup>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2</m:t>
                                      </m:r>
                                    </m:sup>
                                  </m:sSup>
                                  <m:nary>
                                    <m:naryPr>
                                      <m:chr m:val="∑"/>
                                      <m:limLoc m:val="subSup"/>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𝑈</m:t>
                                      </m:r>
                                    </m:sup>
                                    <m:e>
                                      <m:sSup>
                                        <m:sSup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𝑖𝑘</m:t>
                                                  </m:r>
                                                </m:sub>
                                              </m:sSub>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acc>
                                                <m:accPr>
                                                  <m:chr m:val="̅"/>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acc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e>
                                              </m:acc>
                                            </m:e>
                                          </m:d>
                                        </m:e>
                                        <m:sup>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2</m:t>
                                          </m:r>
                                        </m:sup>
                                      </m:sSup>
                                    </m:e>
                                  </m:nary>
                                </m:e>
                              </m:nary>
                            </m:e>
                          </m:rad>
                        </m:den>
                      </m:f>
                    </m:oMath>
                  </m:oMathPara>
                </a14:m>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10" name="文本框 9">
                <a:extLst>
                  <a:ext uri="{FF2B5EF4-FFF2-40B4-BE49-F238E27FC236}">
                    <a16:creationId xmlns:a16="http://schemas.microsoft.com/office/drawing/2014/main" id="{CA57C01A-9DA7-459F-B96A-B763F9A446B7}"/>
                  </a:ext>
                </a:extLst>
              </p:cNvPr>
              <p:cNvSpPr txBox="1">
                <a:spLocks noRot="1" noChangeAspect="1" noMove="1" noResize="1" noEditPoints="1" noAdjustHandles="1" noChangeArrowheads="1" noChangeShapeType="1" noTextEdit="1"/>
              </p:cNvSpPr>
              <p:nvPr/>
            </p:nvSpPr>
            <p:spPr>
              <a:xfrm>
                <a:off x="1044145" y="4053756"/>
                <a:ext cx="9724768" cy="1732526"/>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54D2AFCE-E0E5-4708-9D17-82A401056A5D}"/>
                  </a:ext>
                </a:extLst>
              </p:cNvPr>
              <p:cNvSpPr txBox="1"/>
              <p:nvPr/>
            </p:nvSpPr>
            <p:spPr>
              <a:xfrm>
                <a:off x="591931" y="1517789"/>
                <a:ext cx="6644743" cy="1679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𝑖𝑗</m:t>
                          </m:r>
                        </m:sub>
                      </m:sSub>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d>
                        <m:dPr>
                          <m:begChr m:val="["/>
                          <m:endChr m:val="]"/>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m>
                            <m:mPr>
                              <m:plcHide m:val="on"/>
                              <m:mcs>
                                <m:mc>
                                  <m:mcPr>
                                    <m:count m:val="5"/>
                                    <m:mcJc m:val="center"/>
                                  </m:mcPr>
                                </m:mc>
                              </m:mcs>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𝐿𝑒𝑠𝑠𝑜𝑛</m:t>
                                </m:r>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mr>
                            <m:m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𝑈𝑠𝑒𝑟</m:t>
                                </m:r>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mr>
                            <m:m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𝑈</m:t>
                                </m:r>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5</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mr>
                            <m:mr>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mr>
                          </m:m>
                        </m:e>
                      </m:d>
                    </m:oMath>
                  </m:oMathPara>
                </a14:m>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15" name="文本框 14">
                <a:extLst>
                  <a:ext uri="{FF2B5EF4-FFF2-40B4-BE49-F238E27FC236}">
                    <a16:creationId xmlns:a16="http://schemas.microsoft.com/office/drawing/2014/main" id="{54D2AFCE-E0E5-4708-9D17-82A401056A5D}"/>
                  </a:ext>
                </a:extLst>
              </p:cNvPr>
              <p:cNvSpPr txBox="1">
                <a:spLocks noRot="1" noChangeAspect="1" noMove="1" noResize="1" noEditPoints="1" noAdjustHandles="1" noChangeArrowheads="1" noChangeShapeType="1" noTextEdit="1"/>
              </p:cNvSpPr>
              <p:nvPr/>
            </p:nvSpPr>
            <p:spPr>
              <a:xfrm>
                <a:off x="591931" y="1517789"/>
                <a:ext cx="6644743" cy="167975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B0C4B245-B01B-4276-9EA3-9CFC74A422AA}"/>
                  </a:ext>
                </a:extLst>
              </p:cNvPr>
              <p:cNvSpPr txBox="1"/>
              <p:nvPr/>
            </p:nvSpPr>
            <p:spPr>
              <a:xfrm>
                <a:off x="7551770" y="2065278"/>
                <a:ext cx="33395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3200" b="0" i="1" u="none" strike="noStrike" kern="100" cap="none" spc="0" normalizeH="0" baseline="0" noProof="0" smtClean="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𝐶𝑜𝑠𝑆𝑖𝑚</m:t>
                      </m:r>
                      <m:r>
                        <a:rPr kumimoji="0" lang="en-US" altLang="zh-CN" sz="3200" b="0" i="1" u="none" strike="noStrike" kern="100" cap="none" spc="0" normalizeH="0" baseline="0" noProof="0" smtClean="0">
                          <a:ln>
                            <a:noFill/>
                          </a:ln>
                          <a:solidFill>
                            <a:prstClr val="white"/>
                          </a:solidFill>
                          <a:effectLst/>
                          <a:uLnTx/>
                          <a:uFillTx/>
                          <a:latin typeface="Cambria Math" panose="02040503050406030204" pitchFamily="18" charset="0"/>
                          <a:ea typeface="等线" panose="02010600030101010101" pitchFamily="2" charset="-122"/>
                          <a:cs typeface="Times New Roman" panose="02020603050405020304" pitchFamily="18" charset="0"/>
                        </a:rPr>
                        <m:t>=0.98</m:t>
                      </m:r>
                    </m:oMath>
                  </m:oMathPara>
                </a14:m>
                <a:endParaRPr kumimoji="0" lang="zh-CN" altLang="en-US" sz="32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mc:Choice>
        <mc:Fallback xmlns="">
          <p:sp>
            <p:nvSpPr>
              <p:cNvPr id="17" name="文本框 16">
                <a:extLst>
                  <a:ext uri="{FF2B5EF4-FFF2-40B4-BE49-F238E27FC236}">
                    <a16:creationId xmlns:a16="http://schemas.microsoft.com/office/drawing/2014/main" id="{B0C4B245-B01B-4276-9EA3-9CFC74A422AA}"/>
                  </a:ext>
                </a:extLst>
              </p:cNvPr>
              <p:cNvSpPr txBox="1">
                <a:spLocks noRot="1" noChangeAspect="1" noMove="1" noResize="1" noEditPoints="1" noAdjustHandles="1" noChangeArrowheads="1" noChangeShapeType="1" noTextEdit="1"/>
              </p:cNvSpPr>
              <p:nvPr/>
            </p:nvSpPr>
            <p:spPr>
              <a:xfrm>
                <a:off x="7551770" y="2065278"/>
                <a:ext cx="3339516" cy="584775"/>
              </a:xfrm>
              <a:prstGeom prst="rect">
                <a:avLst/>
              </a:prstGeom>
              <a:blipFill>
                <a:blip r:embed="rId5"/>
                <a:stretch>
                  <a:fillRect/>
                </a:stretch>
              </a:blipFill>
            </p:spPr>
            <p:txBody>
              <a:bodyPr/>
              <a:lstStyle/>
              <a:p>
                <a:r>
                  <a:rPr lang="zh-CN" altLang="en-US">
                    <a:noFill/>
                  </a:rPr>
                  <a:t> </a:t>
                </a:r>
              </a:p>
            </p:txBody>
          </p:sp>
        </mc:Fallback>
      </mc:AlternateContent>
      <p:cxnSp>
        <p:nvCxnSpPr>
          <p:cNvPr id="18" name="直接连接符 17">
            <a:extLst>
              <a:ext uri="{FF2B5EF4-FFF2-40B4-BE49-F238E27FC236}">
                <a16:creationId xmlns:a16="http://schemas.microsoft.com/office/drawing/2014/main" id="{29DDCB88-3428-44B3-88F1-7D7FE088936D}"/>
              </a:ext>
            </a:extLst>
          </p:cNvPr>
          <p:cNvCxnSpPr>
            <a:cxnSpLocks/>
          </p:cNvCxnSpPr>
          <p:nvPr/>
        </p:nvCxnSpPr>
        <p:spPr>
          <a:xfrm flipH="1">
            <a:off x="887161" y="3646121"/>
            <a:ext cx="101001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79CEF47B-DEA9-1A43-912F-F44A004BCD94}"/>
              </a:ext>
            </a:extLst>
          </p:cNvPr>
          <p:cNvSpPr txBox="1"/>
          <p:nvPr/>
        </p:nvSpPr>
        <p:spPr>
          <a:xfrm>
            <a:off x="318048" y="156695"/>
            <a:ext cx="7747779" cy="1107996"/>
          </a:xfrm>
          <a:prstGeom prst="rect">
            <a:avLst/>
          </a:prstGeom>
          <a:noFill/>
        </p:spPr>
        <p:txBody>
          <a:bodyPr wrap="square">
            <a:spAutoFit/>
          </a:bodyPr>
          <a:lstStyle/>
          <a:p>
            <a:pPr lvl="0">
              <a:defRPr/>
            </a:pPr>
            <a:r>
              <a:rPr lang="en-US" altLang="zh-CN" sz="6600" err="1">
                <a:solidFill>
                  <a:prstClr val="white"/>
                </a:solidFill>
                <a:latin typeface="Calibri" panose="020F0502020204030204" pitchFamily="34" charset="0"/>
                <a:ea typeface="宋体" panose="02010600030101010101" pitchFamily="2" charset="-122"/>
              </a:rPr>
              <a:t>Starwar</a:t>
            </a:r>
            <a:r>
              <a:rPr lang="en-US" altLang="zh-CN" sz="6600">
                <a:solidFill>
                  <a:prstClr val="white"/>
                </a:solidFill>
                <a:latin typeface="Calibri" panose="020F0502020204030204" pitchFamily="34" charset="0"/>
                <a:ea typeface="宋体" panose="02010600030101010101" pitchFamily="2" charset="-122"/>
              </a:rPr>
              <a:t> Modification</a:t>
            </a:r>
          </a:p>
        </p:txBody>
      </p:sp>
      <p:sp>
        <p:nvSpPr>
          <p:cNvPr id="2" name="灯片编号占位符 1">
            <a:extLst>
              <a:ext uri="{FF2B5EF4-FFF2-40B4-BE49-F238E27FC236}">
                <a16:creationId xmlns:a16="http://schemas.microsoft.com/office/drawing/2014/main" id="{4E538723-B52A-484C-906C-356D1ED6C1CC}"/>
              </a:ext>
            </a:extLst>
          </p:cNvPr>
          <p:cNvSpPr>
            <a:spLocks noGrp="1"/>
          </p:cNvSpPr>
          <p:nvPr>
            <p:ph type="sldNum" sz="quarter" idx="12"/>
          </p:nvPr>
        </p:nvSpPr>
        <p:spPr/>
        <p:txBody>
          <a:bodyPr/>
          <a:lstStyle/>
          <a:p>
            <a:fld id="{080BBEF3-EA10-47A7-94EA-06C977997AE4}" type="slidenum">
              <a:rPr lang="zh-CN" altLang="en-US" smtClean="0"/>
              <a:t>39</a:t>
            </a:fld>
            <a:endParaRPr lang="zh-CN" altLang="en-US"/>
          </a:p>
        </p:txBody>
      </p:sp>
    </p:spTree>
    <p:extLst>
      <p:ext uri="{BB962C8B-B14F-4D97-AF65-F5344CB8AC3E}">
        <p14:creationId xmlns:p14="http://schemas.microsoft.com/office/powerpoint/2010/main" val="2944095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3A3CEF0-468D-4A5F-9CEE-2E4DAD3D228F}"/>
              </a:ext>
            </a:extLst>
          </p:cNvPr>
          <p:cNvSpPr txBox="1"/>
          <p:nvPr/>
        </p:nvSpPr>
        <p:spPr>
          <a:xfrm>
            <a:off x="351763" y="294026"/>
            <a:ext cx="473468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Users’ </a:t>
            </a:r>
            <a:r>
              <a:rPr kumimoji="0" lang="en-US" altLang="zh-CN" sz="6600" b="0" i="0" u="none" strike="noStrike" kern="1200" cap="none" spc="0" normalizeH="0" baseline="0" noProof="0">
                <a:ln>
                  <a:noFill/>
                </a:ln>
                <a:solidFill>
                  <a:srgbClr val="F04646"/>
                </a:solidFill>
                <a:effectLst/>
                <a:uLnTx/>
                <a:uFillTx/>
                <a:latin typeface="Calibri" panose="020F0502020204030204" pitchFamily="34" charset="0"/>
                <a:ea typeface="宋体" panose="02010600030101010101" pitchFamily="2" charset="-122"/>
                <a:cs typeface="+mn-cs"/>
              </a:rPr>
              <a:t>survey</a:t>
            </a:r>
            <a:endParaRPr kumimoji="0" lang="zh-CN" altLang="en-US" sz="6600" b="0" i="0" u="none" strike="noStrike" kern="1200" cap="none" spc="0" normalizeH="0" baseline="0" noProof="0">
              <a:ln>
                <a:noFill/>
              </a:ln>
              <a:solidFill>
                <a:srgbClr val="F04646"/>
              </a:solidFill>
              <a:effectLst/>
              <a:uLnTx/>
              <a:uFillTx/>
              <a:latin typeface="Calibri" panose="020F0502020204030204" pitchFamily="34" charset="0"/>
              <a:ea typeface="宋体" panose="02010600030101010101" pitchFamily="2" charset="-122"/>
              <a:cs typeface="+mn-cs"/>
            </a:endParaRPr>
          </a:p>
        </p:txBody>
      </p:sp>
      <p:sp>
        <p:nvSpPr>
          <p:cNvPr id="8" name="文本框 7">
            <a:extLst>
              <a:ext uri="{FF2B5EF4-FFF2-40B4-BE49-F238E27FC236}">
                <a16:creationId xmlns:a16="http://schemas.microsoft.com/office/drawing/2014/main" id="{23DE0A76-880F-4D3E-99A3-D5BA0A10F233}"/>
              </a:ext>
            </a:extLst>
          </p:cNvPr>
          <p:cNvSpPr txBox="1"/>
          <p:nvPr/>
        </p:nvSpPr>
        <p:spPr>
          <a:xfrm>
            <a:off x="2885910" y="6045988"/>
            <a:ext cx="64201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Calibri" panose="020F0502020204030204"/>
                <a:ea typeface="微软雅黑"/>
                <a:cs typeface="+mn-cs"/>
              </a:rPr>
              <a:t>Data collected from 2020 China fitness industry data report </a:t>
            </a:r>
            <a:endParaRPr kumimoji="0" lang="zh-CN" altLang="en-US" sz="20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aphicFrame>
        <p:nvGraphicFramePr>
          <p:cNvPr id="5" name="图表 4">
            <a:extLst>
              <a:ext uri="{FF2B5EF4-FFF2-40B4-BE49-F238E27FC236}">
                <a16:creationId xmlns:a16="http://schemas.microsoft.com/office/drawing/2014/main" id="{16BA9A76-73C5-44F4-8C0F-E27C63115A3F}"/>
              </a:ext>
            </a:extLst>
          </p:cNvPr>
          <p:cNvGraphicFramePr>
            <a:graphicFrameLocks/>
          </p:cNvGraphicFramePr>
          <p:nvPr>
            <p:extLst>
              <p:ext uri="{D42A27DB-BD31-4B8C-83A1-F6EECF244321}">
                <p14:modId xmlns:p14="http://schemas.microsoft.com/office/powerpoint/2010/main" val="457345778"/>
              </p:ext>
            </p:extLst>
          </p:nvPr>
        </p:nvGraphicFramePr>
        <p:xfrm>
          <a:off x="812800" y="1414722"/>
          <a:ext cx="10337799" cy="4528878"/>
        </p:xfrm>
        <a:graphic>
          <a:graphicData uri="http://schemas.openxmlformats.org/drawingml/2006/chart">
            <c:chart xmlns:c="http://schemas.openxmlformats.org/drawingml/2006/chart" xmlns:r="http://schemas.openxmlformats.org/officeDocument/2006/relationships" r:id="rId3"/>
          </a:graphicData>
        </a:graphic>
      </p:graphicFrame>
      <p:sp>
        <p:nvSpPr>
          <p:cNvPr id="4" name="灯片编号占位符 3">
            <a:extLst>
              <a:ext uri="{FF2B5EF4-FFF2-40B4-BE49-F238E27FC236}">
                <a16:creationId xmlns:a16="http://schemas.microsoft.com/office/drawing/2014/main" id="{3D6A3ECD-F681-0D41-B0AF-24E510881420}"/>
              </a:ext>
            </a:extLst>
          </p:cNvPr>
          <p:cNvSpPr>
            <a:spLocks noGrp="1"/>
          </p:cNvSpPr>
          <p:nvPr>
            <p:ph type="sldNum" sz="quarter" idx="12"/>
          </p:nvPr>
        </p:nvSpPr>
        <p:spPr/>
        <p:txBody>
          <a:bodyPr/>
          <a:lstStyle/>
          <a:p>
            <a:fld id="{080BBEF3-EA10-47A7-94EA-06C977997AE4}" type="slidenum">
              <a:rPr lang="zh-CN" altLang="en-US" smtClean="0"/>
              <a:t>4</a:t>
            </a:fld>
            <a:endParaRPr lang="zh-CN" altLang="en-US"/>
          </a:p>
        </p:txBody>
      </p:sp>
      <p:graphicFrame>
        <p:nvGraphicFramePr>
          <p:cNvPr id="9" name="图表 8">
            <a:extLst>
              <a:ext uri="{FF2B5EF4-FFF2-40B4-BE49-F238E27FC236}">
                <a16:creationId xmlns:a16="http://schemas.microsoft.com/office/drawing/2014/main" id="{D8877359-E49A-8045-AD70-736BDE22A22A}"/>
              </a:ext>
            </a:extLst>
          </p:cNvPr>
          <p:cNvGraphicFramePr>
            <a:graphicFrameLocks/>
          </p:cNvGraphicFramePr>
          <p:nvPr>
            <p:extLst>
              <p:ext uri="{D42A27DB-BD31-4B8C-83A1-F6EECF244321}">
                <p14:modId xmlns:p14="http://schemas.microsoft.com/office/powerpoint/2010/main" val="1431638650"/>
              </p:ext>
            </p:extLst>
          </p:nvPr>
        </p:nvGraphicFramePr>
        <p:xfrm>
          <a:off x="663388" y="1402022"/>
          <a:ext cx="10487211" cy="45415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图表 9">
            <a:extLst>
              <a:ext uri="{FF2B5EF4-FFF2-40B4-BE49-F238E27FC236}">
                <a16:creationId xmlns:a16="http://schemas.microsoft.com/office/drawing/2014/main" id="{B2A738BF-6B50-AE46-9E5B-45371ECB3534}"/>
              </a:ext>
            </a:extLst>
          </p:cNvPr>
          <p:cNvGraphicFramePr>
            <a:graphicFrameLocks/>
          </p:cNvGraphicFramePr>
          <p:nvPr>
            <p:extLst>
              <p:ext uri="{D42A27DB-BD31-4B8C-83A1-F6EECF244321}">
                <p14:modId xmlns:p14="http://schemas.microsoft.com/office/powerpoint/2010/main" val="1142517033"/>
              </p:ext>
            </p:extLst>
          </p:nvPr>
        </p:nvGraphicFramePr>
        <p:xfrm>
          <a:off x="351764" y="1278468"/>
          <a:ext cx="10948248" cy="45727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662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BD16DC66-B563-460D-BD20-41815CA6899E}"/>
                  </a:ext>
                </a:extLst>
              </p:cNvPr>
              <p:cNvSpPr txBox="1"/>
              <p:nvPr/>
            </p:nvSpPr>
            <p:spPr>
              <a:xfrm>
                <a:off x="1715486" y="4142904"/>
                <a:ext cx="8761028" cy="22887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zh-CN" altLang="en-US"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𝑠𝑖</m:t>
                      </m:r>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𝑚</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sub>
                      </m:sSub>
                      <m:d>
                        <m:d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𝑐𝑜𝑠</m:t>
                      </m:r>
                      <m:d>
                        <m:d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m:t>
                      </m:r>
                      <m:f>
                        <m:f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nary>
                            <m:naryPr>
                              <m:chr m:val="∑"/>
                              <m:limLoc m:val="subSup"/>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𝑥</m:t>
                              </m:r>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𝑘</m:t>
                              </m:r>
                            </m:sup>
                            <m:e>
                              <m:f>
                                <m:f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𝑖𝑥</m:t>
                                      </m:r>
                                    </m:sub>
                                  </m:sSub>
                                </m:num>
                                <m:den>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𝑔</m:t>
                                  </m:r>
                                  <m:d>
                                    <m:d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𝑖𝑥</m:t>
                                          </m:r>
                                        </m:sub>
                                      </m:sSub>
                                    </m:e>
                                  </m:d>
                                </m:den>
                              </m:f>
                              <m:f>
                                <m:f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𝑗𝑥</m:t>
                                      </m:r>
                                    </m:sub>
                                  </m:sSub>
                                </m:num>
                                <m:den>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𝑔</m:t>
                                  </m:r>
                                  <m:d>
                                    <m:d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𝑗𝑥</m:t>
                                          </m:r>
                                        </m:sub>
                                      </m:sSub>
                                    </m:e>
                                  </m:d>
                                </m:den>
                              </m:f>
                            </m:e>
                          </m:nary>
                        </m:num>
                        <m:den>
                          <m:rad>
                            <m:radPr>
                              <m:degHide m:val="on"/>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radPr>
                            <m:deg/>
                            <m:e>
                              <m:nary>
                                <m:naryPr>
                                  <m:chr m:val="∑"/>
                                  <m:limLoc m:val="subSup"/>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𝑥</m:t>
                                  </m:r>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𝑘</m:t>
                                  </m:r>
                                </m:sup>
                                <m:e>
                                  <m:f>
                                    <m:f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sSup>
                                        <m:sSup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𝑖𝑥</m:t>
                                              </m:r>
                                            </m:sub>
                                          </m:sSub>
                                        </m:e>
                                        <m:sup>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2</m:t>
                                          </m:r>
                                        </m:sup>
                                      </m:sSup>
                                    </m:num>
                                    <m:den>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𝑔</m:t>
                                      </m:r>
                                      <m:sSup>
                                        <m:sSup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d>
                                            <m:d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𝑖𝑥</m:t>
                                                  </m:r>
                                                </m:sub>
                                              </m:sSub>
                                            </m:e>
                                          </m:d>
                                        </m:e>
                                        <m:sup>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2</m:t>
                                          </m:r>
                                        </m:sup>
                                      </m:sSup>
                                    </m:den>
                                  </m:f>
                                  <m:nary>
                                    <m:naryPr>
                                      <m:chr m:val="∑"/>
                                      <m:limLoc m:val="subSup"/>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𝑥</m:t>
                                      </m:r>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𝑘</m:t>
                                      </m:r>
                                    </m:sup>
                                    <m:e>
                                      <m:f>
                                        <m:f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sSup>
                                            <m:sSup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𝑗𝑥</m:t>
                                                  </m:r>
                                                </m:sub>
                                              </m:sSub>
                                            </m:e>
                                            <m:sup>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2</m:t>
                                              </m:r>
                                            </m:sup>
                                          </m:sSup>
                                        </m:num>
                                        <m:den>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𝑔</m:t>
                                          </m:r>
                                          <m:sSup>
                                            <m:sSup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d>
                                                <m:d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𝑗𝑥</m:t>
                                                      </m:r>
                                                    </m:sub>
                                                  </m:sSub>
                                                </m:e>
                                              </m:d>
                                            </m:e>
                                            <m:sup>
                                              <m:r>
                                                <a:rPr kumimoji="0" lang="zh-CN" altLang="en-US" sz="2800" b="0" i="0" u="none" strike="noStrike" kern="1200" cap="none" spc="0" normalizeH="0" baseline="0" noProof="0">
                                                  <a:ln>
                                                    <a:noFill/>
                                                  </a:ln>
                                                  <a:solidFill>
                                                    <a:prstClr val="white"/>
                                                  </a:solidFill>
                                                  <a:effectLst/>
                                                  <a:uLnTx/>
                                                  <a:uFillTx/>
                                                  <a:latin typeface="Cambria Math" panose="02040503050406030204" pitchFamily="18" charset="0"/>
                                                  <a:cs typeface="+mn-cs"/>
                                                </a:rPr>
                                                <m:t>2</m:t>
                                              </m:r>
                                            </m:sup>
                                          </m:sSup>
                                        </m:den>
                                      </m:f>
                                    </m:e>
                                  </m:nary>
                                </m:e>
                              </m:nary>
                            </m:e>
                          </m:rad>
                        </m:den>
                      </m:f>
                    </m:oMath>
                  </m:oMathPara>
                </a14:m>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9" name="文本框 8">
                <a:extLst>
                  <a:ext uri="{FF2B5EF4-FFF2-40B4-BE49-F238E27FC236}">
                    <a16:creationId xmlns:a16="http://schemas.microsoft.com/office/drawing/2014/main" id="{BD16DC66-B563-460D-BD20-41815CA6899E}"/>
                  </a:ext>
                </a:extLst>
              </p:cNvPr>
              <p:cNvSpPr txBox="1">
                <a:spLocks noRot="1" noChangeAspect="1" noMove="1" noResize="1" noEditPoints="1" noAdjustHandles="1" noChangeArrowheads="1" noChangeShapeType="1" noTextEdit="1"/>
              </p:cNvSpPr>
              <p:nvPr/>
            </p:nvSpPr>
            <p:spPr>
              <a:xfrm>
                <a:off x="1715486" y="4142904"/>
                <a:ext cx="8761028" cy="2288768"/>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5ABD00E7-8B5E-427A-A997-155FCA7B50CF}"/>
                  </a:ext>
                </a:extLst>
              </p:cNvPr>
              <p:cNvSpPr txBox="1"/>
              <p:nvPr/>
            </p:nvSpPr>
            <p:spPr>
              <a:xfrm>
                <a:off x="442466" y="1403176"/>
                <a:ext cx="6547288" cy="21564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24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P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𝑟</m:t>
                          </m:r>
                        </m:e>
                        <m:sub>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𝑖𝑗</m:t>
                          </m:r>
                        </m:sub>
                      </m:sSub>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d>
                        <m:dPr>
                          <m:begChr m:val="["/>
                          <m:endChr m:val="]"/>
                          <m:ctrlP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m>
                            <m:mPr>
                              <m:plcHide m:val="on"/>
                              <m:mcs>
                                <m:mc>
                                  <m:mcPr>
                                    <m:count m:val="7"/>
                                    <m:mcJc m:val="center"/>
                                  </m:mcPr>
                                </m:mc>
                              </m:mcs>
                              <m:ctrlP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𝐿𝑎𝑏𝑒𝑙</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3</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5</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𝐿𝑒𝑠𝑠𝑜𝑛</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2</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3</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𝐿</m:t>
                                </m:r>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4</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r>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e>
                                <m:r>
                                  <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cs typeface="+mn-cs"/>
                                  </a:rPr>
                                  <m:t>…</m:t>
                                </m:r>
                              </m:e>
                            </m:mr>
                          </m:m>
                        </m:e>
                      </m:d>
                    </m:oMath>
                  </m:oMathPara>
                </a14:m>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11" name="文本框 10">
                <a:extLst>
                  <a:ext uri="{FF2B5EF4-FFF2-40B4-BE49-F238E27FC236}">
                    <a16:creationId xmlns:a16="http://schemas.microsoft.com/office/drawing/2014/main" id="{5ABD00E7-8B5E-427A-A997-155FCA7B50CF}"/>
                  </a:ext>
                </a:extLst>
              </p:cNvPr>
              <p:cNvSpPr txBox="1">
                <a:spLocks noRot="1" noChangeAspect="1" noMove="1" noResize="1" noEditPoints="1" noAdjustHandles="1" noChangeArrowheads="1" noChangeShapeType="1" noTextEdit="1"/>
              </p:cNvSpPr>
              <p:nvPr/>
            </p:nvSpPr>
            <p:spPr>
              <a:xfrm>
                <a:off x="442466" y="1403176"/>
                <a:ext cx="6547288" cy="2156488"/>
              </a:xfrm>
              <a:prstGeom prst="rect">
                <a:avLst/>
              </a:prstGeom>
              <a:blipFill>
                <a:blip r:embed="rId4"/>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26547430-00B2-4F49-8975-8EBBE895DBB7}"/>
              </a:ext>
            </a:extLst>
          </p:cNvPr>
          <p:cNvSpPr txBox="1"/>
          <p:nvPr/>
        </p:nvSpPr>
        <p:spPr>
          <a:xfrm>
            <a:off x="1859400" y="3541649"/>
            <a:ext cx="61682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TimesNewRomanPSMT"/>
                <a:ea typeface="微软雅黑"/>
                <a:cs typeface="+mn-cs"/>
              </a:rPr>
              <a:t>Fitness course- Fitness label matrix</a:t>
            </a: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C0AD79E6-77C8-4073-B853-0920408935C7}"/>
                  </a:ext>
                </a:extLst>
              </p:cNvPr>
              <p:cNvSpPr txBox="1"/>
              <p:nvPr/>
            </p:nvSpPr>
            <p:spPr>
              <a:xfrm>
                <a:off x="7214411" y="2167964"/>
                <a:ext cx="12851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24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P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𝑎</m:t>
                          </m:r>
                        </m:e>
                        <m:sub>
                          <m:r>
                            <a:rPr kumimoji="0" lang="en-US" altLang="zh-CN" sz="2400" b="0" i="1" u="none" strike="noStrike" kern="1200" cap="none" spc="0" normalizeH="0" baseline="0" noProof="0" smtClean="0">
                              <a:ln>
                                <a:noFill/>
                              </a:ln>
                              <a:solidFill>
                                <a:prstClr val="white"/>
                              </a:solidFill>
                              <a:effectLst/>
                              <a:uLnTx/>
                              <a:uFillTx/>
                              <a:latin typeface="Cambria Math" panose="02040503050406030204" pitchFamily="18" charset="0"/>
                              <a:cs typeface="+mn-cs"/>
                            </a:rPr>
                            <m:t>11</m:t>
                          </m:r>
                        </m:sub>
                      </m:sSub>
                      <m:r>
                        <a:rPr kumimoji="0" lang="en-US" altLang="zh-CN" sz="2400" b="0" i="1" u="none" strike="noStrike" kern="1200" cap="none" spc="0" normalizeH="0" baseline="0" noProof="0" smtClean="0">
                          <a:ln>
                            <a:noFill/>
                          </a:ln>
                          <a:solidFill>
                            <a:prstClr val="white"/>
                          </a:solidFill>
                          <a:effectLst/>
                          <a:uLnTx/>
                          <a:uFillTx/>
                          <a:latin typeface="Cambria Math" panose="02040503050406030204" pitchFamily="18" charset="0"/>
                          <a:cs typeface="+mn-cs"/>
                        </a:rPr>
                        <m:t>=1</m:t>
                      </m:r>
                    </m:oMath>
                  </m:oMathPara>
                </a14:m>
                <a:endParaRPr kumimoji="0" lang="zh-CN" alt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mc:Choice>
        <mc:Fallback xmlns="">
          <p:sp>
            <p:nvSpPr>
              <p:cNvPr id="19" name="文本框 18">
                <a:extLst>
                  <a:ext uri="{FF2B5EF4-FFF2-40B4-BE49-F238E27FC236}">
                    <a16:creationId xmlns:a16="http://schemas.microsoft.com/office/drawing/2014/main" id="{C0AD79E6-77C8-4073-B853-0920408935C7}"/>
                  </a:ext>
                </a:extLst>
              </p:cNvPr>
              <p:cNvSpPr txBox="1">
                <a:spLocks noRot="1" noChangeAspect="1" noMove="1" noResize="1" noEditPoints="1" noAdjustHandles="1" noChangeArrowheads="1" noChangeShapeType="1" noTextEdit="1"/>
              </p:cNvSpPr>
              <p:nvPr/>
            </p:nvSpPr>
            <p:spPr>
              <a:xfrm>
                <a:off x="7214411" y="2167964"/>
                <a:ext cx="1285104" cy="461665"/>
              </a:xfrm>
              <a:prstGeom prst="rect">
                <a:avLst/>
              </a:prstGeom>
              <a:blipFill>
                <a:blip r:embed="rId5"/>
                <a:stretch>
                  <a:fillRect b="-1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D308E28-0504-4D16-A424-7AE7C6E4118D}"/>
                  </a:ext>
                </a:extLst>
              </p:cNvPr>
              <p:cNvSpPr txBox="1"/>
              <p:nvPr/>
            </p:nvSpPr>
            <p:spPr>
              <a:xfrm>
                <a:off x="7269003" y="2676795"/>
                <a:ext cx="61209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𝑘</m:t>
                    </m:r>
                  </m:oMath>
                </a14:m>
                <a:r>
                  <a:rPr kumimoji="0" lang="en-US" altLang="zh-CN" sz="2400" b="0" i="0" u="none" strike="noStrike" kern="1200" cap="none" spc="0" normalizeH="0" baseline="0" noProof="0">
                    <a:ln>
                      <a:noFill/>
                    </a:ln>
                    <a:solidFill>
                      <a:prstClr val="white"/>
                    </a:solidFill>
                    <a:effectLst/>
                    <a:uLnTx/>
                    <a:uFillTx/>
                    <a:latin typeface="Cambria Math" panose="02040503050406030204" pitchFamily="18" charset="0"/>
                    <a:ea typeface="微软雅黑"/>
                    <a:cs typeface="+mn-cs"/>
                  </a:rPr>
                  <a:t> = 6</a:t>
                </a:r>
                <a:endParaRPr kumimoji="0" lang="zh-CN" altLang="en-US" sz="2400" b="0" i="0" u="none" strike="noStrike" kern="1200" cap="none" spc="0" normalizeH="0" baseline="0" noProof="0">
                  <a:ln>
                    <a:noFill/>
                  </a:ln>
                  <a:solidFill>
                    <a:prstClr val="white"/>
                  </a:solidFill>
                  <a:effectLst/>
                  <a:uLnTx/>
                  <a:uFillTx/>
                  <a:latin typeface="Cambria Math" panose="02040503050406030204" pitchFamily="18" charset="0"/>
                  <a:ea typeface="微软雅黑"/>
                  <a:cs typeface="+mn-cs"/>
                </a:endParaRPr>
              </a:p>
            </p:txBody>
          </p:sp>
        </mc:Choice>
        <mc:Fallback xmlns="">
          <p:sp>
            <p:nvSpPr>
              <p:cNvPr id="20" name="文本框 19">
                <a:extLst>
                  <a:ext uri="{FF2B5EF4-FFF2-40B4-BE49-F238E27FC236}">
                    <a16:creationId xmlns:a16="http://schemas.microsoft.com/office/drawing/2014/main" id="{ED308E28-0504-4D16-A424-7AE7C6E4118D}"/>
                  </a:ext>
                </a:extLst>
              </p:cNvPr>
              <p:cNvSpPr txBox="1">
                <a:spLocks noRot="1" noChangeAspect="1" noMove="1" noResize="1" noEditPoints="1" noAdjustHandles="1" noChangeArrowheads="1" noChangeShapeType="1" noTextEdit="1"/>
              </p:cNvSpPr>
              <p:nvPr/>
            </p:nvSpPr>
            <p:spPr>
              <a:xfrm>
                <a:off x="7269003" y="2676795"/>
                <a:ext cx="6120962" cy="461665"/>
              </a:xfrm>
              <a:prstGeom prst="rect">
                <a:avLst/>
              </a:prstGeom>
              <a:blipFill>
                <a:blip r:embed="rId6"/>
                <a:stretch>
                  <a:fillRect l="-299" t="-10526" b="-28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2863B63-7ED7-4CB2-9B90-321C49083BA4}"/>
                  </a:ext>
                </a:extLst>
              </p:cNvPr>
              <p:cNvSpPr txBox="1"/>
              <p:nvPr/>
            </p:nvSpPr>
            <p:spPr>
              <a:xfrm>
                <a:off x="6120928" y="1697870"/>
                <a:ext cx="61196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m:t>
                      </m:r>
                      <m:sSup>
                        <m:sSupPr>
                          <m:ctrlP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d>
                            <m:dPr>
                              <m:begChr m:val="["/>
                              <m:endChr m:val="]"/>
                              <m:ctrlP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m>
                                <m:mPr>
                                  <m:plcHide m:val="on"/>
                                  <m:mcs>
                                    <m:mc>
                                      <m:mcPr>
                                        <m:count m:val="6"/>
                                        <m:mcJc m:val="center"/>
                                      </m:mcPr>
                                    </m:mc>
                                  </m:mcs>
                                  <m:ctrlP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0</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1</m:t>
                                    </m:r>
                                  </m:e>
                                  <m:e>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m:t>
                                    </m:r>
                                  </m:e>
                                </m:mr>
                              </m:m>
                            </m:e>
                          </m:d>
                        </m:e>
                        <m:sup>
                          <m:r>
                            <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cs typeface="+mn-cs"/>
                            </a:rPr>
                            <m:t>𝑇</m:t>
                          </m:r>
                        </m:sup>
                      </m:sSup>
                    </m:oMath>
                  </m:oMathPara>
                </a14:m>
                <a:endParaRPr kumimoji="0" lang="zh-CN" altLang="en-US" sz="2400" b="0" i="1" u="none" strike="noStrike" kern="1200" cap="none" spc="0" normalizeH="0" baseline="0" noProof="0">
                  <a:ln>
                    <a:noFill/>
                  </a:ln>
                  <a:solidFill>
                    <a:prstClr val="white"/>
                  </a:solidFill>
                  <a:effectLst/>
                  <a:uLnTx/>
                  <a:uFillTx/>
                  <a:latin typeface="Cambria Math" panose="02040503050406030204" pitchFamily="18" charset="0"/>
                  <a:ea typeface="微软雅黑"/>
                  <a:cs typeface="+mn-cs"/>
                </a:endParaRPr>
              </a:p>
            </p:txBody>
          </p:sp>
        </mc:Choice>
        <mc:Fallback xmlns="">
          <p:sp>
            <p:nvSpPr>
              <p:cNvPr id="21" name="文本框 20">
                <a:extLst>
                  <a:ext uri="{FF2B5EF4-FFF2-40B4-BE49-F238E27FC236}">
                    <a16:creationId xmlns:a16="http://schemas.microsoft.com/office/drawing/2014/main" id="{62863B63-7ED7-4CB2-9B90-321C49083BA4}"/>
                  </a:ext>
                </a:extLst>
              </p:cNvPr>
              <p:cNvSpPr txBox="1">
                <a:spLocks noRot="1" noChangeAspect="1" noMove="1" noResize="1" noEditPoints="1" noAdjustHandles="1" noChangeArrowheads="1" noChangeShapeType="1" noTextEdit="1"/>
              </p:cNvSpPr>
              <p:nvPr/>
            </p:nvSpPr>
            <p:spPr>
              <a:xfrm>
                <a:off x="6120928" y="1697870"/>
                <a:ext cx="6119684" cy="461665"/>
              </a:xfrm>
              <a:prstGeom prst="rect">
                <a:avLst/>
              </a:prstGeom>
              <a:blipFill>
                <a:blip r:embed="rId7"/>
                <a:stretch>
                  <a:fillRect b="-5333"/>
                </a:stretch>
              </a:blipFill>
            </p:spPr>
            <p:txBody>
              <a:bodyPr/>
              <a:lstStyle/>
              <a:p>
                <a:r>
                  <a:rPr lang="zh-CN" altLang="en-US">
                    <a:noFill/>
                  </a:rPr>
                  <a:t> </a:t>
                </a:r>
              </a:p>
            </p:txBody>
          </p:sp>
        </mc:Fallback>
      </mc:AlternateContent>
      <p:cxnSp>
        <p:nvCxnSpPr>
          <p:cNvPr id="22" name="直接连接符 21">
            <a:extLst>
              <a:ext uri="{FF2B5EF4-FFF2-40B4-BE49-F238E27FC236}">
                <a16:creationId xmlns:a16="http://schemas.microsoft.com/office/drawing/2014/main" id="{DF98D9DB-042A-4D26-A075-83F7CEECF1FE}"/>
              </a:ext>
            </a:extLst>
          </p:cNvPr>
          <p:cNvCxnSpPr>
            <a:cxnSpLocks/>
          </p:cNvCxnSpPr>
          <p:nvPr/>
        </p:nvCxnSpPr>
        <p:spPr>
          <a:xfrm flipH="1">
            <a:off x="879797" y="4091423"/>
            <a:ext cx="101001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2E719A4F-D392-5047-A79B-427197078572}"/>
              </a:ext>
            </a:extLst>
          </p:cNvPr>
          <p:cNvSpPr txBox="1"/>
          <p:nvPr/>
        </p:nvSpPr>
        <p:spPr>
          <a:xfrm>
            <a:off x="318048" y="156695"/>
            <a:ext cx="7747779"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Lesson similarities</a:t>
            </a:r>
          </a:p>
        </p:txBody>
      </p:sp>
      <p:sp>
        <p:nvSpPr>
          <p:cNvPr id="2" name="灯片编号占位符 1">
            <a:extLst>
              <a:ext uri="{FF2B5EF4-FFF2-40B4-BE49-F238E27FC236}">
                <a16:creationId xmlns:a16="http://schemas.microsoft.com/office/drawing/2014/main" id="{4094D42A-397B-3740-A8E8-2101F21AD480}"/>
              </a:ext>
            </a:extLst>
          </p:cNvPr>
          <p:cNvSpPr>
            <a:spLocks noGrp="1"/>
          </p:cNvSpPr>
          <p:nvPr>
            <p:ph type="sldNum" sz="quarter" idx="12"/>
          </p:nvPr>
        </p:nvSpPr>
        <p:spPr/>
        <p:txBody>
          <a:bodyPr/>
          <a:lstStyle/>
          <a:p>
            <a:fld id="{080BBEF3-EA10-47A7-94EA-06C977997AE4}" type="slidenum">
              <a:rPr lang="zh-CN" altLang="en-US" smtClean="0"/>
              <a:t>40</a:t>
            </a:fld>
            <a:endParaRPr lang="zh-CN" altLang="en-US"/>
          </a:p>
        </p:txBody>
      </p:sp>
    </p:spTree>
    <p:extLst>
      <p:ext uri="{BB962C8B-B14F-4D97-AF65-F5344CB8AC3E}">
        <p14:creationId xmlns:p14="http://schemas.microsoft.com/office/powerpoint/2010/main" val="205266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379A5D1-8BD4-4CA4-9B62-E317F9317F4D}"/>
              </a:ext>
            </a:extLst>
          </p:cNvPr>
          <p:cNvSpPr/>
          <p:nvPr/>
        </p:nvSpPr>
        <p:spPr>
          <a:xfrm>
            <a:off x="2088291" y="2656174"/>
            <a:ext cx="2996514" cy="72904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8" name="矩形: 圆角 7">
            <a:extLst>
              <a:ext uri="{FF2B5EF4-FFF2-40B4-BE49-F238E27FC236}">
                <a16:creationId xmlns:a16="http://schemas.microsoft.com/office/drawing/2014/main" id="{4851CFDC-B215-4DB8-A0A6-EEF382A2430D}"/>
              </a:ext>
            </a:extLst>
          </p:cNvPr>
          <p:cNvSpPr/>
          <p:nvPr/>
        </p:nvSpPr>
        <p:spPr>
          <a:xfrm>
            <a:off x="2088291" y="1500161"/>
            <a:ext cx="2996514" cy="72904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3" name="矩形: 圆角 12">
            <a:extLst>
              <a:ext uri="{FF2B5EF4-FFF2-40B4-BE49-F238E27FC236}">
                <a16:creationId xmlns:a16="http://schemas.microsoft.com/office/drawing/2014/main" id="{99C9DF18-4123-4692-9CE5-52F6E97E9EAB}"/>
              </a:ext>
            </a:extLst>
          </p:cNvPr>
          <p:cNvSpPr/>
          <p:nvPr/>
        </p:nvSpPr>
        <p:spPr>
          <a:xfrm>
            <a:off x="7107195" y="2656174"/>
            <a:ext cx="2996514" cy="72904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8" name="矩形: 圆角 17">
            <a:extLst>
              <a:ext uri="{FF2B5EF4-FFF2-40B4-BE49-F238E27FC236}">
                <a16:creationId xmlns:a16="http://schemas.microsoft.com/office/drawing/2014/main" id="{6D3B544D-3ED6-45AD-A13D-C82A71D69369}"/>
              </a:ext>
            </a:extLst>
          </p:cNvPr>
          <p:cNvSpPr/>
          <p:nvPr/>
        </p:nvSpPr>
        <p:spPr>
          <a:xfrm>
            <a:off x="7107195" y="1500161"/>
            <a:ext cx="2996514" cy="72904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9" name="矩形: 圆角 18">
            <a:extLst>
              <a:ext uri="{FF2B5EF4-FFF2-40B4-BE49-F238E27FC236}">
                <a16:creationId xmlns:a16="http://schemas.microsoft.com/office/drawing/2014/main" id="{967D5738-38A8-4823-8976-7C22FAE987CD}"/>
              </a:ext>
            </a:extLst>
          </p:cNvPr>
          <p:cNvSpPr/>
          <p:nvPr/>
        </p:nvSpPr>
        <p:spPr>
          <a:xfrm>
            <a:off x="2088291" y="3777894"/>
            <a:ext cx="8015418" cy="182021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 name="文本框 2">
            <a:extLst>
              <a:ext uri="{FF2B5EF4-FFF2-40B4-BE49-F238E27FC236}">
                <a16:creationId xmlns:a16="http://schemas.microsoft.com/office/drawing/2014/main" id="{B4C86684-28E4-4113-BE85-28D0C6A61E5C}"/>
              </a:ext>
            </a:extLst>
          </p:cNvPr>
          <p:cNvSpPr txBox="1"/>
          <p:nvPr/>
        </p:nvSpPr>
        <p:spPr>
          <a:xfrm>
            <a:off x="2401480" y="1565733"/>
            <a:ext cx="23701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Lesson Cover</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0" name="文本框 19">
            <a:extLst>
              <a:ext uri="{FF2B5EF4-FFF2-40B4-BE49-F238E27FC236}">
                <a16:creationId xmlns:a16="http://schemas.microsoft.com/office/drawing/2014/main" id="{DD0A0FDF-CE69-4AEB-8913-6613C575476D}"/>
              </a:ext>
            </a:extLst>
          </p:cNvPr>
          <p:cNvSpPr txBox="1"/>
          <p:nvPr/>
        </p:nvSpPr>
        <p:spPr>
          <a:xfrm>
            <a:off x="2865934" y="2728310"/>
            <a:ext cx="14412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VGG 16</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1" name="文本框 20">
            <a:extLst>
              <a:ext uri="{FF2B5EF4-FFF2-40B4-BE49-F238E27FC236}">
                <a16:creationId xmlns:a16="http://schemas.microsoft.com/office/drawing/2014/main" id="{8B865AB8-A0BA-4932-8B20-9457A6E5B7F2}"/>
              </a:ext>
            </a:extLst>
          </p:cNvPr>
          <p:cNvSpPr txBox="1"/>
          <p:nvPr/>
        </p:nvSpPr>
        <p:spPr>
          <a:xfrm>
            <a:off x="7884838" y="2727183"/>
            <a:ext cx="14412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VGG 16</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2" name="文本框 21">
            <a:extLst>
              <a:ext uri="{FF2B5EF4-FFF2-40B4-BE49-F238E27FC236}">
                <a16:creationId xmlns:a16="http://schemas.microsoft.com/office/drawing/2014/main" id="{956C3DDC-846F-4425-AB8F-20E28F53E668}"/>
              </a:ext>
            </a:extLst>
          </p:cNvPr>
          <p:cNvSpPr txBox="1"/>
          <p:nvPr/>
        </p:nvSpPr>
        <p:spPr>
          <a:xfrm>
            <a:off x="7420384" y="1564401"/>
            <a:ext cx="24823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User’s picture</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A4BE0F96-59F7-46CE-932B-649DB2CADBF1}"/>
                  </a:ext>
                </a:extLst>
              </p:cNvPr>
              <p:cNvSpPr txBox="1"/>
              <p:nvPr/>
            </p:nvSpPr>
            <p:spPr>
              <a:xfrm>
                <a:off x="1455780" y="3876082"/>
                <a:ext cx="9280439" cy="16238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30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𝑠𝑖</m:t>
                      </m:r>
                      <m:sSub>
                        <m:sSub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𝑚</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d>
                        <m:d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𝑐𝑜𝑠</m:t>
                      </m:r>
                      <m:d>
                        <m:d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m:t>
                      </m:r>
                      <m:f>
                        <m:f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nary>
                            <m:naryPr>
                              <m:chr m:val="∑"/>
                              <m:limLoc m:val="subSup"/>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𝑥</m:t>
                              </m:r>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𝑘</m:t>
                              </m:r>
                            </m:sup>
                            <m:e>
                              <m:sSub>
                                <m:sSub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𝑝</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𝑖𝑥</m:t>
                                  </m:r>
                                </m:sub>
                              </m:sSub>
                            </m:e>
                          </m:nary>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𝑝</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𝑗𝑥</m:t>
                              </m:r>
                            </m:sub>
                          </m:sSub>
                        </m:num>
                        <m:den>
                          <m:rad>
                            <m:radPr>
                              <m:degHide m:val="on"/>
                              <m:ctrlPr>
                                <a:rPr kumimoji="0" lang="zh-CN" altLang="en-US" sz="30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radPr>
                            <m:deg/>
                            <m:e>
                              <m:nary>
                                <m:naryPr>
                                  <m:chr m:val="∑"/>
                                  <m:limLoc m:val="subSup"/>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𝑥</m:t>
                                  </m:r>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𝑘</m:t>
                                  </m:r>
                                </m:sup>
                                <m:e>
                                  <m:sSubSup>
                                    <m:sSubSup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Sup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𝑝</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𝑖𝑥</m:t>
                                      </m:r>
                                    </m:sub>
                                    <m:sup>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2</m:t>
                                      </m:r>
                                    </m:sup>
                                  </m:sSubSup>
                                </m:e>
                              </m:nary>
                              <m:nary>
                                <m:naryPr>
                                  <m:chr m:val="∑"/>
                                  <m:limLoc m:val="subSup"/>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𝑥</m:t>
                                  </m:r>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𝑘</m:t>
                                  </m:r>
                                </m:sup>
                                <m:e>
                                  <m:sSubSup>
                                    <m:sSubSupPr>
                                      <m:ctrlP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ctrlPr>
                                    </m:sSubSupPr>
                                    <m:e>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𝑝</m:t>
                                      </m:r>
                                    </m:e>
                                    <m:sub>
                                      <m:r>
                                        <a:rPr kumimoji="0" lang="zh-CN" altLang="en-US" sz="3000" b="0" i="1" u="none" strike="noStrike" kern="1200" cap="none" spc="0" normalizeH="0" baseline="0" noProof="0">
                                          <a:ln>
                                            <a:noFill/>
                                          </a:ln>
                                          <a:solidFill>
                                            <a:prstClr val="white"/>
                                          </a:solidFill>
                                          <a:effectLst/>
                                          <a:uLnTx/>
                                          <a:uFillTx/>
                                          <a:latin typeface="Cambria Math" panose="02040503050406030204" pitchFamily="18" charset="0"/>
                                          <a:cs typeface="+mn-cs"/>
                                        </a:rPr>
                                        <m:t>𝑗𝑥</m:t>
                                      </m:r>
                                    </m:sub>
                                    <m:sup>
                                      <m:r>
                                        <a:rPr kumimoji="0" lang="zh-CN" altLang="en-US" sz="3000" b="0" i="0" u="none" strike="noStrike" kern="1200" cap="none" spc="0" normalizeH="0" baseline="0" noProof="0">
                                          <a:ln>
                                            <a:noFill/>
                                          </a:ln>
                                          <a:solidFill>
                                            <a:prstClr val="white"/>
                                          </a:solidFill>
                                          <a:effectLst/>
                                          <a:uLnTx/>
                                          <a:uFillTx/>
                                          <a:latin typeface="Cambria Math" panose="02040503050406030204" pitchFamily="18" charset="0"/>
                                          <a:cs typeface="+mn-cs"/>
                                        </a:rPr>
                                        <m:t>2</m:t>
                                      </m:r>
                                    </m:sup>
                                  </m:sSubSup>
                                </m:e>
                              </m:nary>
                            </m:e>
                          </m:rad>
                        </m:den>
                      </m:f>
                    </m:oMath>
                  </m:oMathPara>
                </a14:m>
                <a:endParaRPr kumimoji="0" lang="zh-CN" altLang="en-US" sz="30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23" name="文本框 22">
                <a:extLst>
                  <a:ext uri="{FF2B5EF4-FFF2-40B4-BE49-F238E27FC236}">
                    <a16:creationId xmlns:a16="http://schemas.microsoft.com/office/drawing/2014/main" id="{A4BE0F96-59F7-46CE-932B-649DB2CADBF1}"/>
                  </a:ext>
                </a:extLst>
              </p:cNvPr>
              <p:cNvSpPr txBox="1">
                <a:spLocks noRot="1" noChangeAspect="1" noMove="1" noResize="1" noEditPoints="1" noAdjustHandles="1" noChangeArrowheads="1" noChangeShapeType="1" noTextEdit="1"/>
              </p:cNvSpPr>
              <p:nvPr/>
            </p:nvSpPr>
            <p:spPr>
              <a:xfrm>
                <a:off x="1455780" y="3876082"/>
                <a:ext cx="9280439" cy="162384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1069361-96D5-4757-B10B-EAEA23C05EB7}"/>
                  </a:ext>
                </a:extLst>
              </p:cNvPr>
              <p:cNvSpPr txBox="1"/>
              <p:nvPr/>
            </p:nvSpPr>
            <p:spPr>
              <a:xfrm>
                <a:off x="648729" y="5807013"/>
                <a:ext cx="112612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K is the length of eigenvector, </a:t>
                </a:r>
                <a14:m>
                  <m:oMath xmlns:m="http://schemas.openxmlformats.org/officeDocument/2006/math">
                    <m:sSub>
                      <m:sSub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𝑝</m:t>
                        </m:r>
                      </m:e>
                      <m:sub>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𝑖𝑥</m:t>
                        </m:r>
                      </m:sub>
                    </m:sSub>
                  </m:oMath>
                </a14:m>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 is picture </a:t>
                </a:r>
                <a14:m>
                  <m:oMath xmlns:m="http://schemas.openxmlformats.org/officeDocument/2006/math">
                    <m:sSub>
                      <m:sSub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𝑖</m:t>
                        </m:r>
                      </m:e>
                      <m:sub>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𝑖</m:t>
                        </m:r>
                      </m:sub>
                    </m:sSub>
                  </m:oMath>
                </a14:m>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 ‘s eigenvector’s No. x element </a:t>
                </a:r>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5" name="文本框 4">
                <a:extLst>
                  <a:ext uri="{FF2B5EF4-FFF2-40B4-BE49-F238E27FC236}">
                    <a16:creationId xmlns:a16="http://schemas.microsoft.com/office/drawing/2014/main" id="{91069361-96D5-4757-B10B-EAEA23C05EB7}"/>
                  </a:ext>
                </a:extLst>
              </p:cNvPr>
              <p:cNvSpPr txBox="1">
                <a:spLocks noRot="1" noChangeAspect="1" noMove="1" noResize="1" noEditPoints="1" noAdjustHandles="1" noChangeArrowheads="1" noChangeShapeType="1" noTextEdit="1"/>
              </p:cNvSpPr>
              <p:nvPr/>
            </p:nvSpPr>
            <p:spPr>
              <a:xfrm>
                <a:off x="648729" y="5807013"/>
                <a:ext cx="11261288" cy="523220"/>
              </a:xfrm>
              <a:prstGeom prst="rect">
                <a:avLst/>
              </a:prstGeom>
              <a:blipFill>
                <a:blip r:embed="rId4"/>
                <a:stretch>
                  <a:fillRect l="-1082" t="-11765" r="-108" b="-34118"/>
                </a:stretch>
              </a:blipFill>
            </p:spPr>
            <p:txBody>
              <a:bodyPr/>
              <a:lstStyle/>
              <a:p>
                <a:r>
                  <a:rPr lang="zh-CN" altLang="en-US">
                    <a:noFill/>
                  </a:rPr>
                  <a:t> </a:t>
                </a:r>
              </a:p>
            </p:txBody>
          </p:sp>
        </mc:Fallback>
      </mc:AlternateContent>
      <p:cxnSp>
        <p:nvCxnSpPr>
          <p:cNvPr id="26" name="直接箭头连接符 25">
            <a:extLst>
              <a:ext uri="{FF2B5EF4-FFF2-40B4-BE49-F238E27FC236}">
                <a16:creationId xmlns:a16="http://schemas.microsoft.com/office/drawing/2014/main" id="{CA69DE31-40D9-4D98-BEA5-9B567D48B703}"/>
              </a:ext>
            </a:extLst>
          </p:cNvPr>
          <p:cNvCxnSpPr>
            <a:cxnSpLocks/>
            <a:stCxn id="8" idx="2"/>
            <a:endCxn id="2" idx="0"/>
          </p:cNvCxnSpPr>
          <p:nvPr/>
        </p:nvCxnSpPr>
        <p:spPr>
          <a:xfrm>
            <a:off x="3586548" y="2229209"/>
            <a:ext cx="0" cy="426965"/>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02BA346A-D1A7-4DC6-A24D-4D3BEABBC7F4}"/>
              </a:ext>
            </a:extLst>
          </p:cNvPr>
          <p:cNvCxnSpPr>
            <a:cxnSpLocks/>
            <a:stCxn id="2" idx="2"/>
          </p:cNvCxnSpPr>
          <p:nvPr/>
        </p:nvCxnSpPr>
        <p:spPr>
          <a:xfrm>
            <a:off x="3586548" y="3385222"/>
            <a:ext cx="0" cy="392672"/>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4E2C547F-38CA-42AC-A0AF-D6AA794826F6}"/>
              </a:ext>
            </a:extLst>
          </p:cNvPr>
          <p:cNvCxnSpPr>
            <a:cxnSpLocks/>
            <a:stCxn id="18" idx="2"/>
            <a:endCxn id="13" idx="0"/>
          </p:cNvCxnSpPr>
          <p:nvPr/>
        </p:nvCxnSpPr>
        <p:spPr>
          <a:xfrm>
            <a:off x="8605452" y="2229209"/>
            <a:ext cx="0" cy="426965"/>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68AB0973-EA48-4178-AD9E-535DFEE7B172}"/>
              </a:ext>
            </a:extLst>
          </p:cNvPr>
          <p:cNvCxnSpPr>
            <a:cxnSpLocks/>
            <a:stCxn id="13" idx="2"/>
          </p:cNvCxnSpPr>
          <p:nvPr/>
        </p:nvCxnSpPr>
        <p:spPr>
          <a:xfrm>
            <a:off x="8605452" y="3385222"/>
            <a:ext cx="0" cy="392672"/>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C899D7D8-551D-9245-81E2-38DC5BDDABD4}"/>
              </a:ext>
            </a:extLst>
          </p:cNvPr>
          <p:cNvSpPr txBox="1"/>
          <p:nvPr/>
        </p:nvSpPr>
        <p:spPr>
          <a:xfrm>
            <a:off x="318048" y="156695"/>
            <a:ext cx="7747779"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Recommendation</a:t>
            </a:r>
          </a:p>
        </p:txBody>
      </p:sp>
      <p:sp>
        <p:nvSpPr>
          <p:cNvPr id="4" name="灯片编号占位符 3">
            <a:extLst>
              <a:ext uri="{FF2B5EF4-FFF2-40B4-BE49-F238E27FC236}">
                <a16:creationId xmlns:a16="http://schemas.microsoft.com/office/drawing/2014/main" id="{C002BBF0-BA6A-4C48-AF48-97BD7809A708}"/>
              </a:ext>
            </a:extLst>
          </p:cNvPr>
          <p:cNvSpPr>
            <a:spLocks noGrp="1"/>
          </p:cNvSpPr>
          <p:nvPr>
            <p:ph type="sldNum" sz="quarter" idx="12"/>
          </p:nvPr>
        </p:nvSpPr>
        <p:spPr/>
        <p:txBody>
          <a:bodyPr/>
          <a:lstStyle/>
          <a:p>
            <a:fld id="{080BBEF3-EA10-47A7-94EA-06C977997AE4}" type="slidenum">
              <a:rPr lang="zh-CN" altLang="en-US" smtClean="0"/>
              <a:t>41</a:t>
            </a:fld>
            <a:endParaRPr lang="zh-CN" altLang="en-US"/>
          </a:p>
        </p:txBody>
      </p:sp>
    </p:spTree>
    <p:extLst>
      <p:ext uri="{BB962C8B-B14F-4D97-AF65-F5344CB8AC3E}">
        <p14:creationId xmlns:p14="http://schemas.microsoft.com/office/powerpoint/2010/main" val="2527450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811B46F5-62B8-40E6-A72D-4F4B01EC3154}"/>
              </a:ext>
            </a:extLst>
          </p:cNvPr>
          <p:cNvSpPr txBox="1"/>
          <p:nvPr/>
        </p:nvSpPr>
        <p:spPr>
          <a:xfrm>
            <a:off x="1773339" y="3560876"/>
            <a:ext cx="864531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04646"/>
                </a:solidFill>
                <a:effectLst/>
                <a:uLnTx/>
                <a:uFillTx/>
                <a:latin typeface="Calibri" panose="020F0502020204030204"/>
                <a:ea typeface="微软雅黑"/>
                <a:cs typeface="+mn-cs"/>
              </a:rPr>
              <a:t>Choose k lessons as K-closest lesson for present lesson</a:t>
            </a:r>
            <a:endParaRPr kumimoji="0" lang="zh-CN" altLang="en-US" sz="2800" b="0" i="0" u="none" strike="noStrike" kern="1200" cap="none" spc="0" normalizeH="0" baseline="0" noProof="0">
              <a:ln>
                <a:noFill/>
              </a:ln>
              <a:solidFill>
                <a:srgbClr val="F04646"/>
              </a:solidFill>
              <a:effectLst/>
              <a:uLnTx/>
              <a:uFillTx/>
              <a:latin typeface="Calibri" panose="020F0502020204030204"/>
              <a:ea typeface="微软雅黑"/>
              <a:cs typeface="+mn-cs"/>
            </a:endParaRPr>
          </a:p>
        </p:txBody>
      </p:sp>
      <p:sp>
        <p:nvSpPr>
          <p:cNvPr id="10" name="文本框 9">
            <a:extLst>
              <a:ext uri="{FF2B5EF4-FFF2-40B4-BE49-F238E27FC236}">
                <a16:creationId xmlns:a16="http://schemas.microsoft.com/office/drawing/2014/main" id="{1193CC00-FFA9-418D-9640-CB2D140E61C8}"/>
              </a:ext>
            </a:extLst>
          </p:cNvPr>
          <p:cNvSpPr txBox="1"/>
          <p:nvPr/>
        </p:nvSpPr>
        <p:spPr>
          <a:xfrm>
            <a:off x="5527187" y="2721350"/>
            <a:ext cx="125707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F04646"/>
                </a:solidFill>
                <a:effectLst/>
                <a:uLnTx/>
                <a:uFillTx/>
                <a:latin typeface="Calibri" panose="020F0502020204030204"/>
                <a:ea typeface="微软雅黑"/>
                <a:cs typeface="+mn-cs"/>
              </a:rPr>
              <a:t>Sort</a:t>
            </a:r>
            <a:endParaRPr kumimoji="0" lang="zh-CN" altLang="en-US" sz="4800" b="0" i="0" u="none" strike="noStrike" kern="1200" cap="none" spc="0" normalizeH="0" baseline="0" noProof="0">
              <a:ln>
                <a:noFill/>
              </a:ln>
              <a:solidFill>
                <a:srgbClr val="F04646"/>
              </a:solidFill>
              <a:effectLst/>
              <a:uLnTx/>
              <a:uFillTx/>
              <a:latin typeface="Calibri" panose="020F0502020204030204"/>
              <a:ea typeface="微软雅黑"/>
              <a:cs typeface="+mn-cs"/>
            </a:endParaRPr>
          </a:p>
        </p:txBody>
      </p:sp>
      <p:cxnSp>
        <p:nvCxnSpPr>
          <p:cNvPr id="11" name="直接连接符 10">
            <a:extLst>
              <a:ext uri="{FF2B5EF4-FFF2-40B4-BE49-F238E27FC236}">
                <a16:creationId xmlns:a16="http://schemas.microsoft.com/office/drawing/2014/main" id="{B2805E1D-C10A-45D2-9C3F-4EA0EC17890E}"/>
              </a:ext>
            </a:extLst>
          </p:cNvPr>
          <p:cNvCxnSpPr/>
          <p:nvPr/>
        </p:nvCxnSpPr>
        <p:spPr>
          <a:xfrm>
            <a:off x="3545303" y="2615984"/>
            <a:ext cx="510139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15D37619-4206-4922-A97C-428931863836}"/>
                  </a:ext>
                </a:extLst>
              </p:cNvPr>
              <p:cNvSpPr txBox="1"/>
              <p:nvPr/>
            </p:nvSpPr>
            <p:spPr>
              <a:xfrm>
                <a:off x="1519881" y="1415062"/>
                <a:ext cx="9435409" cy="6596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32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𝑠𝑖</m:t>
                      </m:r>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𝑚</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𝑖𝑎</m:t>
                          </m:r>
                        </m:sub>
                      </m:sSub>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r>
                        <m:rPr>
                          <m:sty m:val="p"/>
                        </m:rP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β</m:t>
                      </m:r>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𝑠𝑖𝑚</m:t>
                      </m:r>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1−</m:t>
                          </m:r>
                          <m:r>
                            <m:rPr>
                              <m:sty m:val="p"/>
                            </m:rP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β</m:t>
                          </m:r>
                        </m:e>
                      </m:d>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r>
                        <m:rPr>
                          <m:sty m:val="p"/>
                        </m:rPr>
                        <a:rPr kumimoji="0" lang="en-US" altLang="zh-CN" sz="3200" b="0" i="1" u="none" strike="noStrike" kern="1200" cap="none" spc="0" normalizeH="0" baseline="0" noProof="0">
                          <a:ln>
                            <a:noFill/>
                          </a:ln>
                          <a:solidFill>
                            <a:prstClr val="white"/>
                          </a:solidFill>
                          <a:effectLst/>
                          <a:uLnTx/>
                          <a:uFillTx/>
                          <a:latin typeface="Cambria Math" panose="02040503050406030204" pitchFamily="18" charset="0"/>
                          <a:cs typeface="+mn-cs"/>
                        </a:rPr>
                        <m:t>s</m:t>
                      </m:r>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𝑚</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𝑎</m:t>
                          </m:r>
                        </m:sub>
                      </m:sSub>
                      <m:d>
                        <m:d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32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32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oMath>
                  </m:oMathPara>
                </a14:m>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13" name="文本框 12">
                <a:extLst>
                  <a:ext uri="{FF2B5EF4-FFF2-40B4-BE49-F238E27FC236}">
                    <a16:creationId xmlns:a16="http://schemas.microsoft.com/office/drawing/2014/main" id="{15D37619-4206-4922-A97C-428931863836}"/>
                  </a:ext>
                </a:extLst>
              </p:cNvPr>
              <p:cNvSpPr txBox="1">
                <a:spLocks noRot="1" noChangeAspect="1" noMove="1" noResize="1" noEditPoints="1" noAdjustHandles="1" noChangeArrowheads="1" noChangeShapeType="1" noTextEdit="1"/>
              </p:cNvSpPr>
              <p:nvPr/>
            </p:nvSpPr>
            <p:spPr>
              <a:xfrm>
                <a:off x="1519881" y="1415062"/>
                <a:ext cx="9435409" cy="65960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D7255F16-373A-41AB-9C56-84539A10414C}"/>
                  </a:ext>
                </a:extLst>
              </p:cNvPr>
              <p:cNvSpPr txBox="1"/>
              <p:nvPr/>
            </p:nvSpPr>
            <p:spPr>
              <a:xfrm>
                <a:off x="3108238" y="1958873"/>
                <a:ext cx="60949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β</m:t>
                      </m:r>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=0.2</m:t>
                      </m:r>
                    </m:oMath>
                  </m:oMathPara>
                </a14:m>
                <a:endPar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ea typeface="微软雅黑"/>
                  <a:cs typeface="+mn-cs"/>
                </a:endParaRPr>
              </a:p>
            </p:txBody>
          </p:sp>
        </mc:Choice>
        <mc:Fallback xmlns="">
          <p:sp>
            <p:nvSpPr>
              <p:cNvPr id="14" name="文本框 13">
                <a:extLst>
                  <a:ext uri="{FF2B5EF4-FFF2-40B4-BE49-F238E27FC236}">
                    <a16:creationId xmlns:a16="http://schemas.microsoft.com/office/drawing/2014/main" id="{D7255F16-373A-41AB-9C56-84539A10414C}"/>
                  </a:ext>
                </a:extLst>
              </p:cNvPr>
              <p:cNvSpPr txBox="1">
                <a:spLocks noRot="1" noChangeAspect="1" noMove="1" noResize="1" noEditPoints="1" noAdjustHandles="1" noChangeArrowheads="1" noChangeShapeType="1" noTextEdit="1"/>
              </p:cNvSpPr>
              <p:nvPr/>
            </p:nvSpPr>
            <p:spPr>
              <a:xfrm>
                <a:off x="3108238" y="1958873"/>
                <a:ext cx="6094970" cy="52322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1BEE882-4441-42A8-8B26-D69F5F648C31}"/>
                  </a:ext>
                </a:extLst>
              </p:cNvPr>
              <p:cNvSpPr txBox="1"/>
              <p:nvPr/>
            </p:nvSpPr>
            <p:spPr>
              <a:xfrm>
                <a:off x="2151873" y="4278394"/>
                <a:ext cx="7888244" cy="1900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zh-CN" altLang="en-US" sz="4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SupPr>
                        <m:e>
                          <m:r>
                            <a:rPr kumimoji="0" lang="en-US" altLang="zh-CN" sz="4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𝐷</m:t>
                          </m:r>
                        </m:e>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𝑢𝑖</m:t>
                          </m:r>
                        </m:sub>
                        <m:sup>
                          <m:r>
                            <a:rPr kumimoji="0" lang="zh-CN" altLang="en-US" sz="4800" b="0" i="0" u="none" strike="noStrike" kern="1200" cap="none" spc="0" normalizeH="0" baseline="0" noProof="0">
                              <a:ln>
                                <a:noFill/>
                              </a:ln>
                              <a:solidFill>
                                <a:prstClr val="white"/>
                              </a:solidFill>
                              <a:effectLst/>
                              <a:uLnTx/>
                              <a:uFillTx/>
                              <a:latin typeface="Cambria Math" panose="02040503050406030204" pitchFamily="18" charset="0"/>
                              <a:cs typeface="+mn-cs"/>
                            </a:rPr>
                            <m:t>′</m:t>
                          </m:r>
                        </m:sup>
                      </m:sSubSup>
                      <m:r>
                        <a:rPr kumimoji="0" lang="zh-CN" altLang="en-US" sz="4800" b="0" i="0" u="none" strike="noStrike" kern="1200" cap="none" spc="0" normalizeH="0" baseline="0" noProof="0">
                          <a:ln>
                            <a:noFill/>
                          </a:ln>
                          <a:solidFill>
                            <a:prstClr val="white"/>
                          </a:solidFill>
                          <a:effectLst/>
                          <a:uLnTx/>
                          <a:uFillTx/>
                          <a:latin typeface="Cambria Math" panose="02040503050406030204" pitchFamily="18" charset="0"/>
                          <a:cs typeface="+mn-cs"/>
                        </a:rPr>
                        <m:t>=</m:t>
                      </m:r>
                      <m:f>
                        <m:f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nary>
                            <m:naryPr>
                              <m:chr m:val="∑"/>
                              <m:limLoc m:val="subSup"/>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𝑛</m:t>
                              </m:r>
                              <m:r>
                                <a:rPr kumimoji="0" lang="zh-CN" altLang="en-US" sz="48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𝑘</m:t>
                              </m:r>
                            </m:sup>
                            <m:e>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𝑠𝑖</m:t>
                              </m:r>
                              <m:sSub>
                                <m:sSub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𝑚</m:t>
                                  </m:r>
                                </m:e>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𝑖𝑎</m:t>
                                  </m:r>
                                </m:sub>
                              </m:sSub>
                              <m:d>
                                <m:d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48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e>
                          </m:nary>
                          <m:r>
                            <a:rPr kumimoji="0" lang="zh-CN" altLang="en-US" sz="48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4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𝑟</m:t>
                              </m:r>
                            </m:e>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𝑢𝑗</m:t>
                              </m:r>
                            </m:sub>
                          </m:sSub>
                        </m:num>
                        <m:den>
                          <m:nary>
                            <m:naryPr>
                              <m:chr m:val="∑"/>
                              <m:limLoc m:val="subSup"/>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𝑛</m:t>
                              </m:r>
                              <m:r>
                                <a:rPr kumimoji="0" lang="zh-CN" altLang="en-US" sz="4800" b="0" i="0" u="none" strike="noStrike" kern="1200" cap="none" spc="0" normalizeH="0" baseline="0" noProof="0">
                                  <a:ln>
                                    <a:noFill/>
                                  </a:ln>
                                  <a:solidFill>
                                    <a:prstClr val="white"/>
                                  </a:solidFill>
                                  <a:effectLst/>
                                  <a:uLnTx/>
                                  <a:uFillTx/>
                                  <a:latin typeface="Cambria Math" panose="02040503050406030204" pitchFamily="18" charset="0"/>
                                  <a:cs typeface="+mn-cs"/>
                                </a:rPr>
                                <m:t>=1</m:t>
                              </m:r>
                            </m:sub>
                            <m:sup>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𝑘</m:t>
                              </m:r>
                            </m:sup>
                            <m:e>
                              <m:d>
                                <m:dPr>
                                  <m:begChr m:val="|"/>
                                  <m:endChr m:val="|"/>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𝑠𝑖</m:t>
                                  </m:r>
                                  <m:sSub>
                                    <m:sSub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𝑚</m:t>
                                      </m:r>
                                    </m:e>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𝑖𝑎</m:t>
                                      </m:r>
                                    </m:sub>
                                  </m:sSub>
                                  <m:d>
                                    <m:d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sSub>
                                        <m:sSub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sub>
                                      </m:sSub>
                                      <m:r>
                                        <a:rPr kumimoji="0" lang="zh-CN" altLang="en-US" sz="4800" b="0" i="0" u="none" strike="noStrike" kern="1200" cap="none" spc="0" normalizeH="0" baseline="0" noProof="0">
                                          <a:ln>
                                            <a:noFill/>
                                          </a:ln>
                                          <a:solidFill>
                                            <a:prstClr val="white"/>
                                          </a:solidFill>
                                          <a:effectLst/>
                                          <a:uLnTx/>
                                          <a:uFillTx/>
                                          <a:latin typeface="Cambria Math" panose="02040503050406030204" pitchFamily="18" charset="0"/>
                                          <a:cs typeface="+mn-cs"/>
                                        </a:rPr>
                                        <m:t>,</m:t>
                                      </m:r>
                                      <m:sSub>
                                        <m:sSubPr>
                                          <m:ctrlP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𝑖</m:t>
                                          </m:r>
                                        </m:e>
                                        <m:sub>
                                          <m:r>
                                            <a:rPr kumimoji="0" lang="zh-CN" altLang="en-US" sz="4800" b="0" i="1" u="none" strike="noStrike" kern="1200" cap="none" spc="0" normalizeH="0" baseline="0" noProof="0">
                                              <a:ln>
                                                <a:noFill/>
                                              </a:ln>
                                              <a:solidFill>
                                                <a:prstClr val="white"/>
                                              </a:solidFill>
                                              <a:effectLst/>
                                              <a:uLnTx/>
                                              <a:uFillTx/>
                                              <a:latin typeface="Cambria Math" panose="02040503050406030204" pitchFamily="18" charset="0"/>
                                              <a:cs typeface="+mn-cs"/>
                                            </a:rPr>
                                            <m:t>𝑗</m:t>
                                          </m:r>
                                        </m:sub>
                                      </m:sSub>
                                    </m:e>
                                  </m:d>
                                </m:e>
                              </m:d>
                            </m:e>
                          </m:nary>
                        </m:den>
                      </m:f>
                    </m:oMath>
                  </m:oMathPara>
                </a14:m>
                <a:endParaRPr kumimoji="0" lang="zh-CN" altLang="en-US" sz="20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15" name="文本框 14">
                <a:extLst>
                  <a:ext uri="{FF2B5EF4-FFF2-40B4-BE49-F238E27FC236}">
                    <a16:creationId xmlns:a16="http://schemas.microsoft.com/office/drawing/2014/main" id="{41BEE882-4441-42A8-8B26-D69F5F648C31}"/>
                  </a:ext>
                </a:extLst>
              </p:cNvPr>
              <p:cNvSpPr txBox="1">
                <a:spLocks noRot="1" noChangeAspect="1" noMove="1" noResize="1" noEditPoints="1" noAdjustHandles="1" noChangeArrowheads="1" noChangeShapeType="1" noTextEdit="1"/>
              </p:cNvSpPr>
              <p:nvPr/>
            </p:nvSpPr>
            <p:spPr>
              <a:xfrm>
                <a:off x="2151873" y="4278394"/>
                <a:ext cx="7888244" cy="1900200"/>
              </a:xfrm>
              <a:prstGeom prst="rect">
                <a:avLst/>
              </a:prstGeom>
              <a:blipFill>
                <a:blip r:embed="rId5"/>
                <a:stretch>
                  <a:fillRect/>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62517A9F-159D-0244-8367-35792180439D}"/>
              </a:ext>
            </a:extLst>
          </p:cNvPr>
          <p:cNvSpPr txBox="1"/>
          <p:nvPr/>
        </p:nvSpPr>
        <p:spPr>
          <a:xfrm>
            <a:off x="318048" y="156695"/>
            <a:ext cx="7747779"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Recommendation</a:t>
            </a:r>
          </a:p>
        </p:txBody>
      </p:sp>
      <p:sp>
        <p:nvSpPr>
          <p:cNvPr id="2" name="灯片编号占位符 1">
            <a:extLst>
              <a:ext uri="{FF2B5EF4-FFF2-40B4-BE49-F238E27FC236}">
                <a16:creationId xmlns:a16="http://schemas.microsoft.com/office/drawing/2014/main" id="{83303B32-B77E-5E4F-8F9B-6C782868CC16}"/>
              </a:ext>
            </a:extLst>
          </p:cNvPr>
          <p:cNvSpPr>
            <a:spLocks noGrp="1"/>
          </p:cNvSpPr>
          <p:nvPr>
            <p:ph type="sldNum" sz="quarter" idx="12"/>
          </p:nvPr>
        </p:nvSpPr>
        <p:spPr/>
        <p:txBody>
          <a:bodyPr/>
          <a:lstStyle/>
          <a:p>
            <a:fld id="{080BBEF3-EA10-47A7-94EA-06C977997AE4}" type="slidenum">
              <a:rPr lang="zh-CN" altLang="en-US" smtClean="0"/>
              <a:t>42</a:t>
            </a:fld>
            <a:endParaRPr lang="zh-CN" altLang="en-US"/>
          </a:p>
        </p:txBody>
      </p:sp>
    </p:spTree>
    <p:extLst>
      <p:ext uri="{BB962C8B-B14F-4D97-AF65-F5344CB8AC3E}">
        <p14:creationId xmlns:p14="http://schemas.microsoft.com/office/powerpoint/2010/main" val="4245752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33A24BDA-0322-4AF2-A0DE-00E7CED0CAC1}"/>
                  </a:ext>
                </a:extLst>
              </p:cNvPr>
              <p:cNvSpPr txBox="1"/>
              <p:nvPr/>
            </p:nvSpPr>
            <p:spPr>
              <a:xfrm>
                <a:off x="2286000" y="1610392"/>
                <a:ext cx="6666470" cy="12859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𝑃𝑟𝑒𝑐𝑖𝑠𝑖𝑜𝑛</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m:t>
                      </m:r>
                      <m:f>
                        <m:fPr>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nary>
                            <m:naryPr>
                              <m:chr m:val="∑"/>
                              <m:limLoc m:val="subSup"/>
                              <m:supHide m:val="on"/>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𝑈</m:t>
                              </m:r>
                            </m:sub>
                            <m:sup/>
                            <m:e>
                              <m:d>
                                <m:dPr>
                                  <m:begChr m:val="|"/>
                                  <m:endChr m:val="|"/>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𝑅</m:t>
                                  </m:r>
                                  <m:d>
                                    <m:dPr>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e>
                                  </m:d>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𝑇</m:t>
                                  </m:r>
                                  <m:d>
                                    <m:dPr>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e>
                                  </m:d>
                                </m:e>
                              </m:d>
                            </m:e>
                          </m:nary>
                        </m:num>
                        <m:den>
                          <m:nary>
                            <m:naryPr>
                              <m:chr m:val="∑"/>
                              <m:limLoc m:val="subSup"/>
                              <m:supHide m:val="on"/>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𝑈</m:t>
                              </m:r>
                            </m:sub>
                            <m:sup/>
                            <m:e>
                              <m:d>
                                <m:dPr>
                                  <m:begChr m:val="|"/>
                                  <m:endChr m:val="|"/>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𝑅</m:t>
                                  </m:r>
                                  <m:d>
                                    <m:dPr>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e>
                                  </m:d>
                                </m:e>
                              </m:d>
                            </m:e>
                          </m:nary>
                        </m:den>
                      </m:f>
                    </m:oMath>
                  </m:oMathPara>
                </a14:m>
                <a:endPar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ea typeface="微软雅黑"/>
                  <a:cs typeface="+mn-cs"/>
                </a:endParaRPr>
              </a:p>
            </p:txBody>
          </p:sp>
        </mc:Choice>
        <mc:Fallback xmlns="">
          <p:sp>
            <p:nvSpPr>
              <p:cNvPr id="25" name="文本框 24">
                <a:extLst>
                  <a:ext uri="{FF2B5EF4-FFF2-40B4-BE49-F238E27FC236}">
                    <a16:creationId xmlns:a16="http://schemas.microsoft.com/office/drawing/2014/main" id="{33A24BDA-0322-4AF2-A0DE-00E7CED0CAC1}"/>
                  </a:ext>
                </a:extLst>
              </p:cNvPr>
              <p:cNvSpPr txBox="1">
                <a:spLocks noRot="1" noChangeAspect="1" noMove="1" noResize="1" noEditPoints="1" noAdjustHandles="1" noChangeArrowheads="1" noChangeShapeType="1" noTextEdit="1"/>
              </p:cNvSpPr>
              <p:nvPr/>
            </p:nvSpPr>
            <p:spPr>
              <a:xfrm>
                <a:off x="2286000" y="1610392"/>
                <a:ext cx="6666470" cy="1285929"/>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A938CB3A-4C0A-48FD-BCAC-514A3EBEE7E4}"/>
                  </a:ext>
                </a:extLst>
              </p:cNvPr>
              <p:cNvSpPr txBox="1"/>
              <p:nvPr/>
            </p:nvSpPr>
            <p:spPr>
              <a:xfrm>
                <a:off x="2772547" y="3270869"/>
                <a:ext cx="6422424" cy="12859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𝑅𝑒𝑐𝑎𝑙𝑙</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m:t>
                      </m:r>
                      <m:f>
                        <m:fPr>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fPr>
                        <m:num>
                          <m:nary>
                            <m:naryPr>
                              <m:chr m:val="∑"/>
                              <m:limLoc m:val="subSup"/>
                              <m:supHide m:val="on"/>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𝑈</m:t>
                              </m:r>
                            </m:sub>
                            <m:sup/>
                            <m:e>
                              <m:d>
                                <m:dPr>
                                  <m:begChr m:val="|"/>
                                  <m:endChr m:val="|"/>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𝑅</m:t>
                                  </m:r>
                                  <m:d>
                                    <m:dPr>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e>
                                  </m:d>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𝑇</m:t>
                                  </m:r>
                                  <m:d>
                                    <m:dPr>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e>
                                  </m:d>
                                </m:e>
                              </m:d>
                            </m:e>
                          </m:nary>
                        </m:num>
                        <m:den>
                          <m:nary>
                            <m:naryPr>
                              <m:chr m:val="∑"/>
                              <m:limLoc m:val="subSup"/>
                              <m:supHide m:val="on"/>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naryPr>
                            <m:sub>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𝑈</m:t>
                              </m:r>
                            </m:sub>
                            <m:sup/>
                            <m:e>
                              <m:d>
                                <m:dPr>
                                  <m:begChr m:val="|"/>
                                  <m:endChr m:val="|"/>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𝑇</m:t>
                                  </m:r>
                                  <m:d>
                                    <m:dPr>
                                      <m:ctrlP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cs typeface="+mn-cs"/>
                                        </a:rPr>
                                        <m:t>𝑢</m:t>
                                      </m:r>
                                    </m:e>
                                  </m:d>
                                </m:e>
                              </m:d>
                            </m:e>
                          </m:nary>
                        </m:den>
                      </m:f>
                    </m:oMath>
                  </m:oMathPara>
                </a14:m>
                <a:endParaRPr kumimoji="0" lang="zh-CN" altLang="en-US" sz="3600" b="0" i="1" u="none" strike="noStrike" kern="1200" cap="none" spc="0" normalizeH="0" baseline="0" noProof="0">
                  <a:ln>
                    <a:noFill/>
                  </a:ln>
                  <a:solidFill>
                    <a:prstClr val="white"/>
                  </a:solidFill>
                  <a:effectLst/>
                  <a:uLnTx/>
                  <a:uFillTx/>
                  <a:latin typeface="Cambria Math" panose="02040503050406030204" pitchFamily="18" charset="0"/>
                  <a:ea typeface="微软雅黑"/>
                  <a:cs typeface="+mn-cs"/>
                </a:endParaRPr>
              </a:p>
            </p:txBody>
          </p:sp>
        </mc:Choice>
        <mc:Fallback xmlns="">
          <p:sp>
            <p:nvSpPr>
              <p:cNvPr id="27" name="文本框 26">
                <a:extLst>
                  <a:ext uri="{FF2B5EF4-FFF2-40B4-BE49-F238E27FC236}">
                    <a16:creationId xmlns:a16="http://schemas.microsoft.com/office/drawing/2014/main" id="{A938CB3A-4C0A-48FD-BCAC-514A3EBEE7E4}"/>
                  </a:ext>
                </a:extLst>
              </p:cNvPr>
              <p:cNvSpPr txBox="1">
                <a:spLocks noRot="1" noChangeAspect="1" noMove="1" noResize="1" noEditPoints="1" noAdjustHandles="1" noChangeArrowheads="1" noChangeShapeType="1" noTextEdit="1"/>
              </p:cNvSpPr>
              <p:nvPr/>
            </p:nvSpPr>
            <p:spPr>
              <a:xfrm>
                <a:off x="2772547" y="3270869"/>
                <a:ext cx="6422424" cy="1285929"/>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A77F1DAB-AFE3-46B5-A453-586A97097BD0}"/>
                  </a:ext>
                </a:extLst>
              </p:cNvPr>
              <p:cNvSpPr txBox="1"/>
              <p:nvPr/>
            </p:nvSpPr>
            <p:spPr>
              <a:xfrm>
                <a:off x="2527300" y="4931346"/>
                <a:ext cx="775495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zh-CN" altLang="en-US"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𝑅</m:t>
                    </m:r>
                    <m:d>
                      <m:d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𝑢</m:t>
                        </m:r>
                      </m:e>
                    </m:d>
                  </m:oMath>
                </a14:m>
                <a:r>
                  <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is the recommendation list train set provides</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zh-CN" altLang="en-US"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𝑇</m:t>
                    </m:r>
                    <m:d>
                      <m:dPr>
                        <m:ctrlP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ctrlPr>
                      </m:dPr>
                      <m:e>
                        <m:r>
                          <a:rPr kumimoji="0" lang="zh-CN" altLang="en-US" sz="2800" b="0" i="1" u="none" strike="noStrike" kern="1200" cap="none" spc="0" normalizeH="0" baseline="0" noProof="0">
                            <a:ln>
                              <a:noFill/>
                            </a:ln>
                            <a:solidFill>
                              <a:prstClr val="white"/>
                            </a:solidFill>
                            <a:effectLst/>
                            <a:uLnTx/>
                            <a:uFillTx/>
                            <a:latin typeface="Cambria Math" panose="02040503050406030204" pitchFamily="18" charset="0"/>
                            <a:cs typeface="+mn-cs"/>
                          </a:rPr>
                          <m:t>𝑢</m:t>
                        </m:r>
                      </m:e>
                    </m:d>
                  </m:oMath>
                </a14:m>
                <a:r>
                  <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is the recommendation list test set provides</a:t>
                </a:r>
                <a:endParaRPr kumimoji="0" lang="zh-CN" alt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mc:Choice>
        <mc:Fallback xmlns="">
          <p:sp>
            <p:nvSpPr>
              <p:cNvPr id="29" name="文本框 28">
                <a:extLst>
                  <a:ext uri="{FF2B5EF4-FFF2-40B4-BE49-F238E27FC236}">
                    <a16:creationId xmlns:a16="http://schemas.microsoft.com/office/drawing/2014/main" id="{A77F1DAB-AFE3-46B5-A453-586A97097BD0}"/>
                  </a:ext>
                </a:extLst>
              </p:cNvPr>
              <p:cNvSpPr txBox="1">
                <a:spLocks noRot="1" noChangeAspect="1" noMove="1" noResize="1" noEditPoints="1" noAdjustHandles="1" noChangeArrowheads="1" noChangeShapeType="1" noTextEdit="1"/>
              </p:cNvSpPr>
              <p:nvPr/>
            </p:nvSpPr>
            <p:spPr>
              <a:xfrm>
                <a:off x="2527300" y="4931346"/>
                <a:ext cx="7754951" cy="954107"/>
              </a:xfrm>
              <a:prstGeom prst="rect">
                <a:avLst/>
              </a:prstGeom>
              <a:blipFill>
                <a:blip r:embed="rId5"/>
                <a:stretch>
                  <a:fillRect t="-6410" b="-17949"/>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4CB971C8-8F5F-0B42-9778-CDF999D5483F}"/>
              </a:ext>
            </a:extLst>
          </p:cNvPr>
          <p:cNvSpPr txBox="1"/>
          <p:nvPr/>
        </p:nvSpPr>
        <p:spPr>
          <a:xfrm>
            <a:off x="318048" y="156695"/>
            <a:ext cx="7747779"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Evaluation</a:t>
            </a:r>
          </a:p>
        </p:txBody>
      </p:sp>
      <p:sp>
        <p:nvSpPr>
          <p:cNvPr id="2" name="灯片编号占位符 1">
            <a:extLst>
              <a:ext uri="{FF2B5EF4-FFF2-40B4-BE49-F238E27FC236}">
                <a16:creationId xmlns:a16="http://schemas.microsoft.com/office/drawing/2014/main" id="{3EF08FDC-A1B5-F048-B705-F80B490BAA7E}"/>
              </a:ext>
            </a:extLst>
          </p:cNvPr>
          <p:cNvSpPr>
            <a:spLocks noGrp="1"/>
          </p:cNvSpPr>
          <p:nvPr>
            <p:ph type="sldNum" sz="quarter" idx="12"/>
          </p:nvPr>
        </p:nvSpPr>
        <p:spPr/>
        <p:txBody>
          <a:bodyPr/>
          <a:lstStyle/>
          <a:p>
            <a:fld id="{080BBEF3-EA10-47A7-94EA-06C977997AE4}" type="slidenum">
              <a:rPr lang="zh-CN" altLang="en-US" smtClean="0"/>
              <a:t>43</a:t>
            </a:fld>
            <a:endParaRPr lang="zh-CN" altLang="en-US"/>
          </a:p>
        </p:txBody>
      </p:sp>
    </p:spTree>
    <p:extLst>
      <p:ext uri="{BB962C8B-B14F-4D97-AF65-F5344CB8AC3E}">
        <p14:creationId xmlns:p14="http://schemas.microsoft.com/office/powerpoint/2010/main" val="3287994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907444B1-D1D4-4BF7-B9E3-C0054321E50E}"/>
              </a:ext>
            </a:extLst>
          </p:cNvPr>
          <p:cNvSpPr txBox="1"/>
          <p:nvPr/>
        </p:nvSpPr>
        <p:spPr>
          <a:xfrm>
            <a:off x="911824" y="3895601"/>
            <a:ext cx="1113954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Physical Meaning </a:t>
            </a:r>
            <a:r>
              <a:rPr lang="en-US" altLang="zh-CN" sz="8000" b="1" kern="100">
                <a:solidFill>
                  <a:prstClr val="white"/>
                </a:solidFill>
                <a:latin typeface="Times New Roman" panose="02020603050405020304" pitchFamily="18" charset="0"/>
                <a:ea typeface="宋体" panose="02010600030101010101" pitchFamily="2" charset="-122"/>
              </a:rPr>
              <a:t>S</a:t>
            </a:r>
            <a:r>
              <a:rPr kumimoji="0" lang="en-US"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core</a:t>
            </a:r>
            <a:endParaRPr kumimoji="0" lang="zh-CN"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8" name="文本框 7">
            <a:extLst>
              <a:ext uri="{FF2B5EF4-FFF2-40B4-BE49-F238E27FC236}">
                <a16:creationId xmlns:a16="http://schemas.microsoft.com/office/drawing/2014/main" id="{E56F4AAC-FAD9-4065-8FAD-B972D7A4C793}"/>
              </a:ext>
            </a:extLst>
          </p:cNvPr>
          <p:cNvSpPr txBox="1"/>
          <p:nvPr/>
        </p:nvSpPr>
        <p:spPr>
          <a:xfrm>
            <a:off x="-66501" y="2588695"/>
            <a:ext cx="12258502" cy="1323439"/>
          </a:xfrm>
          <a:prstGeom prst="rect">
            <a:avLst/>
          </a:prstGeom>
          <a:noFill/>
        </p:spPr>
        <p:txBody>
          <a:bodyPr wrap="square">
            <a:spAutoFit/>
          </a:bodyPr>
          <a:lstStyle/>
          <a:p>
            <a:pPr marL="0" marR="0" lvl="0" indent="382270" algn="l" defTabSz="914400" rtl="0" eaLnBrk="1" fontAlgn="auto" latinLnBrk="0" hangingPunct="1">
              <a:lnSpc>
                <a:spcPct val="100000"/>
              </a:lnSpc>
              <a:spcBef>
                <a:spcPts val="600"/>
              </a:spcBef>
              <a:spcAft>
                <a:spcPts val="600"/>
              </a:spcAft>
              <a:buClrTx/>
              <a:buSzTx/>
              <a:buFontTx/>
              <a:buNone/>
              <a:tabLst>
                <a:tab pos="502920" algn="l"/>
                <a:tab pos="2241550" algn="l"/>
              </a:tabLst>
              <a:defRPr/>
            </a:pPr>
            <a:r>
              <a:rPr kumimoji="0" lang="en-US"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 Various</a:t>
            </a:r>
            <a:r>
              <a:rPr kumimoji="0" lang="zh-CN" altLang="en-US"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 </a:t>
            </a:r>
            <a:r>
              <a:rPr kumimoji="0" lang="en-US"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Recommendation</a:t>
            </a:r>
            <a:endParaRPr kumimoji="0" lang="zh-CN"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1" name="文本框 10">
            <a:extLst>
              <a:ext uri="{FF2B5EF4-FFF2-40B4-BE49-F238E27FC236}">
                <a16:creationId xmlns:a16="http://schemas.microsoft.com/office/drawing/2014/main" id="{2C5D2F9C-92F6-4716-99CF-C565A8F4A95A}"/>
              </a:ext>
            </a:extLst>
          </p:cNvPr>
          <p:cNvSpPr txBox="1"/>
          <p:nvPr/>
        </p:nvSpPr>
        <p:spPr>
          <a:xfrm>
            <a:off x="-207130" y="1264691"/>
            <a:ext cx="12258502" cy="1323439"/>
          </a:xfrm>
          <a:prstGeom prst="rect">
            <a:avLst/>
          </a:prstGeom>
          <a:noFill/>
        </p:spPr>
        <p:txBody>
          <a:bodyPr wrap="square">
            <a:spAutoFit/>
          </a:bodyPr>
          <a:lstStyle/>
          <a:p>
            <a:pPr marL="0" marR="0" lvl="0" indent="382270" algn="l" defTabSz="914400" rtl="0" eaLnBrk="1" fontAlgn="auto" latinLnBrk="0" hangingPunct="1">
              <a:lnSpc>
                <a:spcPct val="100000"/>
              </a:lnSpc>
              <a:spcBef>
                <a:spcPts val="600"/>
              </a:spcBef>
              <a:spcAft>
                <a:spcPts val="600"/>
              </a:spcAft>
              <a:buClrTx/>
              <a:buSzTx/>
              <a:buFontTx/>
              <a:buNone/>
              <a:tabLst>
                <a:tab pos="502920" algn="l"/>
                <a:tab pos="2241550" algn="l"/>
              </a:tabLst>
              <a:defRPr/>
            </a:pPr>
            <a:r>
              <a:rPr kumimoji="0" lang="en-US"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Independent system design</a:t>
            </a:r>
            <a:endParaRPr kumimoji="0" lang="zh-CN"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0" name="文本框 9">
            <a:extLst>
              <a:ext uri="{FF2B5EF4-FFF2-40B4-BE49-F238E27FC236}">
                <a16:creationId xmlns:a16="http://schemas.microsoft.com/office/drawing/2014/main" id="{F01AB79F-8A24-E442-AD8F-CB6E4FB5F040}"/>
              </a:ext>
            </a:extLst>
          </p:cNvPr>
          <p:cNvSpPr txBox="1"/>
          <p:nvPr/>
        </p:nvSpPr>
        <p:spPr>
          <a:xfrm>
            <a:off x="318048" y="156695"/>
            <a:ext cx="7747779"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Innovation</a:t>
            </a:r>
          </a:p>
        </p:txBody>
      </p:sp>
      <p:sp>
        <p:nvSpPr>
          <p:cNvPr id="3" name="灯片编号占位符 2">
            <a:extLst>
              <a:ext uri="{FF2B5EF4-FFF2-40B4-BE49-F238E27FC236}">
                <a16:creationId xmlns:a16="http://schemas.microsoft.com/office/drawing/2014/main" id="{D84AEC69-4E67-574B-9C0E-EBF2FFC1BA04}"/>
              </a:ext>
            </a:extLst>
          </p:cNvPr>
          <p:cNvSpPr>
            <a:spLocks noGrp="1"/>
          </p:cNvSpPr>
          <p:nvPr>
            <p:ph type="sldNum" sz="quarter" idx="12"/>
          </p:nvPr>
        </p:nvSpPr>
        <p:spPr/>
        <p:txBody>
          <a:bodyPr/>
          <a:lstStyle/>
          <a:p>
            <a:fld id="{080BBEF3-EA10-47A7-94EA-06C977997AE4}" type="slidenum">
              <a:rPr lang="zh-CN" altLang="en-US" smtClean="0"/>
              <a:t>44</a:t>
            </a:fld>
            <a:endParaRPr lang="zh-CN" altLang="en-US"/>
          </a:p>
        </p:txBody>
      </p:sp>
      <p:sp>
        <p:nvSpPr>
          <p:cNvPr id="12" name="文本框 11">
            <a:extLst>
              <a:ext uri="{FF2B5EF4-FFF2-40B4-BE49-F238E27FC236}">
                <a16:creationId xmlns:a16="http://schemas.microsoft.com/office/drawing/2014/main" id="{63BD47D8-C69A-554C-B4F9-C524E7B106B2}"/>
              </a:ext>
            </a:extLst>
          </p:cNvPr>
          <p:cNvSpPr txBox="1"/>
          <p:nvPr/>
        </p:nvSpPr>
        <p:spPr>
          <a:xfrm>
            <a:off x="2499110" y="5219605"/>
            <a:ext cx="7709414" cy="1323439"/>
          </a:xfrm>
          <a:prstGeom prst="rect">
            <a:avLst/>
          </a:prstGeom>
          <a:noFill/>
        </p:spPr>
        <p:txBody>
          <a:bodyPr wrap="square">
            <a:spAutoFit/>
          </a:bodyPr>
          <a:lstStyle/>
          <a:p>
            <a:pPr marL="0" marR="0" lvl="0" indent="382270" algn="l" defTabSz="914400" rtl="0" eaLnBrk="1" fontAlgn="auto" latinLnBrk="0" hangingPunct="1">
              <a:lnSpc>
                <a:spcPct val="100000"/>
              </a:lnSpc>
              <a:spcBef>
                <a:spcPts val="600"/>
              </a:spcBef>
              <a:spcAft>
                <a:spcPts val="600"/>
              </a:spcAft>
              <a:buClrTx/>
              <a:buSzTx/>
              <a:buFontTx/>
              <a:buNone/>
              <a:tabLst>
                <a:tab pos="502920" algn="l"/>
                <a:tab pos="2241550" algn="l"/>
              </a:tabLst>
              <a:defRPr/>
            </a:pPr>
            <a:r>
              <a:rPr kumimoji="0" lang="en-US"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Motivate</a:t>
            </a:r>
            <a:r>
              <a:rPr kumimoji="0" lang="zh-CN" altLang="en-US"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 </a:t>
            </a:r>
            <a:r>
              <a:rPr kumimoji="0" lang="en-US"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rPr>
              <a:t>Users</a:t>
            </a:r>
            <a:endParaRPr kumimoji="0" lang="zh-CN" altLang="zh-CN" sz="8000" b="1" i="0" u="none" strike="noStrike" kern="1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71620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17DAE434-DB64-A746-A59A-19C533906384}"/>
              </a:ext>
            </a:extLst>
          </p:cNvPr>
          <p:cNvSpPr txBox="1"/>
          <p:nvPr/>
        </p:nvSpPr>
        <p:spPr>
          <a:xfrm>
            <a:off x="705555" y="2497976"/>
            <a:ext cx="10780889" cy="1862048"/>
          </a:xfrm>
          <a:prstGeom prst="rect">
            <a:avLst/>
          </a:prstGeom>
          <a:noFill/>
        </p:spPr>
        <p:txBody>
          <a:bodyPr wrap="square">
            <a:spAutoFit/>
          </a:bodyPr>
          <a:lstStyle/>
          <a:p>
            <a:pPr lvl="0" algn="ctr">
              <a:defRPr/>
            </a:pPr>
            <a:r>
              <a:rPr lang="en-US" altLang="zh-CN" sz="11500">
                <a:solidFill>
                  <a:prstClr val="white"/>
                </a:solidFill>
                <a:latin typeface="Arial Black" panose="020B0A04020102020204" pitchFamily="34" charset="0"/>
                <a:ea typeface="微软雅黑"/>
              </a:rPr>
              <a:t>Presentation</a:t>
            </a:r>
          </a:p>
        </p:txBody>
      </p:sp>
      <p:sp>
        <p:nvSpPr>
          <p:cNvPr id="5" name="灯片编号占位符 4">
            <a:extLst>
              <a:ext uri="{FF2B5EF4-FFF2-40B4-BE49-F238E27FC236}">
                <a16:creationId xmlns:a16="http://schemas.microsoft.com/office/drawing/2014/main" id="{171D3100-54FA-264A-9912-F9A4F95033A2}"/>
              </a:ext>
            </a:extLst>
          </p:cNvPr>
          <p:cNvSpPr>
            <a:spLocks noGrp="1"/>
          </p:cNvSpPr>
          <p:nvPr>
            <p:ph type="sldNum" sz="quarter" idx="12"/>
          </p:nvPr>
        </p:nvSpPr>
        <p:spPr/>
        <p:txBody>
          <a:bodyPr/>
          <a:lstStyle/>
          <a:p>
            <a:fld id="{080BBEF3-EA10-47A7-94EA-06C977997AE4}" type="slidenum">
              <a:rPr lang="zh-CN" altLang="en-US" smtClean="0"/>
              <a:t>45</a:t>
            </a:fld>
            <a:endParaRPr lang="zh-CN" altLang="en-US"/>
          </a:p>
        </p:txBody>
      </p:sp>
    </p:spTree>
    <p:extLst>
      <p:ext uri="{BB962C8B-B14F-4D97-AF65-F5344CB8AC3E}">
        <p14:creationId xmlns:p14="http://schemas.microsoft.com/office/powerpoint/2010/main" val="4205915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17DAE434-DB64-A746-A59A-19C533906384}"/>
              </a:ext>
            </a:extLst>
          </p:cNvPr>
          <p:cNvSpPr txBox="1"/>
          <p:nvPr/>
        </p:nvSpPr>
        <p:spPr>
          <a:xfrm>
            <a:off x="2222110" y="2497976"/>
            <a:ext cx="7747779" cy="1862048"/>
          </a:xfrm>
          <a:prstGeom prst="rect">
            <a:avLst/>
          </a:prstGeom>
          <a:noFill/>
        </p:spPr>
        <p:txBody>
          <a:bodyPr wrap="square">
            <a:spAutoFit/>
          </a:bodyPr>
          <a:lstStyle/>
          <a:p>
            <a:pPr lvl="0" algn="ctr">
              <a:defRPr/>
            </a:pPr>
            <a:r>
              <a:rPr lang="en-US" altLang="zh-CN" sz="11500">
                <a:solidFill>
                  <a:prstClr val="white"/>
                </a:solidFill>
                <a:latin typeface="Arial Black" panose="020B0A04020102020204" pitchFamily="34" charset="0"/>
                <a:ea typeface="微软雅黑"/>
              </a:rPr>
              <a:t>Q&amp;A</a:t>
            </a:r>
          </a:p>
        </p:txBody>
      </p:sp>
      <p:sp>
        <p:nvSpPr>
          <p:cNvPr id="5" name="灯片编号占位符 4">
            <a:extLst>
              <a:ext uri="{FF2B5EF4-FFF2-40B4-BE49-F238E27FC236}">
                <a16:creationId xmlns:a16="http://schemas.microsoft.com/office/drawing/2014/main" id="{171D3100-54FA-264A-9912-F9A4F95033A2}"/>
              </a:ext>
            </a:extLst>
          </p:cNvPr>
          <p:cNvSpPr>
            <a:spLocks noGrp="1"/>
          </p:cNvSpPr>
          <p:nvPr>
            <p:ph type="sldNum" sz="quarter" idx="12"/>
          </p:nvPr>
        </p:nvSpPr>
        <p:spPr/>
        <p:txBody>
          <a:bodyPr/>
          <a:lstStyle/>
          <a:p>
            <a:fld id="{080BBEF3-EA10-47A7-94EA-06C977997AE4}" type="slidenum">
              <a:rPr lang="zh-CN" altLang="en-US" smtClean="0"/>
              <a:t>46</a:t>
            </a:fld>
            <a:endParaRPr lang="zh-CN" altLang="en-US"/>
          </a:p>
        </p:txBody>
      </p:sp>
    </p:spTree>
    <p:extLst>
      <p:ext uri="{BB962C8B-B14F-4D97-AF65-F5344CB8AC3E}">
        <p14:creationId xmlns:p14="http://schemas.microsoft.com/office/powerpoint/2010/main" val="880642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DFD8327-609B-4B36-9F50-466FC997DFB7}"/>
              </a:ext>
            </a:extLst>
          </p:cNvPr>
          <p:cNvSpPr txBox="1"/>
          <p:nvPr/>
        </p:nvSpPr>
        <p:spPr>
          <a:xfrm>
            <a:off x="1759818" y="2497976"/>
            <a:ext cx="86723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noFill/>
                </a:ln>
                <a:solidFill>
                  <a:prstClr val="white"/>
                </a:solidFill>
                <a:effectLst/>
                <a:uLnTx/>
                <a:uFillTx/>
                <a:latin typeface="Arial Black" panose="020B0A04020102020204" pitchFamily="34" charset="0"/>
                <a:ea typeface="微软雅黑"/>
                <a:cs typeface="+mn-cs"/>
              </a:rPr>
              <a:t>Thank you</a:t>
            </a:r>
            <a:endParaRPr kumimoji="0" lang="zh-CN" altLang="en-US" sz="11500" b="0" i="0" u="none" strike="noStrike" kern="1200" cap="none" spc="0" normalizeH="0" baseline="0" noProof="0">
              <a:ln>
                <a:noFill/>
              </a:ln>
              <a:solidFill>
                <a:prstClr val="white"/>
              </a:solidFill>
              <a:effectLst/>
              <a:uLnTx/>
              <a:uFillTx/>
              <a:latin typeface="Arial Black" panose="020B0A04020102020204" pitchFamily="34" charset="0"/>
              <a:ea typeface="微软雅黑"/>
              <a:cs typeface="+mn-cs"/>
            </a:endParaRPr>
          </a:p>
        </p:txBody>
      </p:sp>
      <p:sp>
        <p:nvSpPr>
          <p:cNvPr id="2" name="灯片编号占位符 1">
            <a:extLst>
              <a:ext uri="{FF2B5EF4-FFF2-40B4-BE49-F238E27FC236}">
                <a16:creationId xmlns:a16="http://schemas.microsoft.com/office/drawing/2014/main" id="{FA67C736-D695-C742-A5C7-113B12C4F5E1}"/>
              </a:ext>
            </a:extLst>
          </p:cNvPr>
          <p:cNvSpPr>
            <a:spLocks noGrp="1"/>
          </p:cNvSpPr>
          <p:nvPr>
            <p:ph type="sldNum" sz="quarter" idx="12"/>
          </p:nvPr>
        </p:nvSpPr>
        <p:spPr/>
        <p:txBody>
          <a:bodyPr/>
          <a:lstStyle/>
          <a:p>
            <a:fld id="{080BBEF3-EA10-47A7-94EA-06C977997AE4}" type="slidenum">
              <a:rPr lang="zh-CN" altLang="en-US" smtClean="0"/>
              <a:t>47</a:t>
            </a:fld>
            <a:endParaRPr lang="zh-CN" altLang="en-US"/>
          </a:p>
        </p:txBody>
      </p:sp>
    </p:spTree>
    <p:extLst>
      <p:ext uri="{BB962C8B-B14F-4D97-AF65-F5344CB8AC3E}">
        <p14:creationId xmlns:p14="http://schemas.microsoft.com/office/powerpoint/2010/main" val="8596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灯片编号占位符 3">
            <a:extLst>
              <a:ext uri="{FF2B5EF4-FFF2-40B4-BE49-F238E27FC236}">
                <a16:creationId xmlns:a16="http://schemas.microsoft.com/office/drawing/2014/main" id="{FFC64C10-F316-732D-0C63-E4E998C0190C}"/>
              </a:ext>
            </a:extLst>
          </p:cNvPr>
          <p:cNvSpPr>
            <a:spLocks noGrp="1"/>
          </p:cNvSpPr>
          <p:nvPr>
            <p:ph type="sldNum" sz="quarter" idx="12"/>
          </p:nvPr>
        </p:nvSpPr>
        <p:spPr>
          <a:xfrm>
            <a:off x="9255492" y="6327474"/>
            <a:ext cx="2743200" cy="365125"/>
          </a:xfrm>
        </p:spPr>
        <p:txBody>
          <a:bodyPr vert="horz" lIns="91440" tIns="45720" rIns="91440" bIns="45720" rtlCol="0" anchor="ctr">
            <a:normAutofit fontScale="92500" lnSpcReduction="10000"/>
          </a:bodyPr>
          <a:lstStyle/>
          <a:p>
            <a:pPr>
              <a:spcAft>
                <a:spcPts val="600"/>
              </a:spcAft>
            </a:pPr>
            <a:fld id="{080BBEF3-EA10-47A7-94EA-06C977997AE4}" type="slidenum">
              <a:rPr lang="en-US" altLang="zh-CN" smtClean="0"/>
              <a:pPr>
                <a:spcAft>
                  <a:spcPts val="600"/>
                </a:spcAft>
              </a:pPr>
              <a:t>5</a:t>
            </a:fld>
            <a:endParaRPr lang="en-US" altLang="zh-CN"/>
          </a:p>
        </p:txBody>
      </p:sp>
      <p:graphicFrame>
        <p:nvGraphicFramePr>
          <p:cNvPr id="5" name="表格 4">
            <a:extLst>
              <a:ext uri="{FF2B5EF4-FFF2-40B4-BE49-F238E27FC236}">
                <a16:creationId xmlns:a16="http://schemas.microsoft.com/office/drawing/2014/main" id="{72B689DC-8E96-A0D1-06FF-17D1259FA9F1}"/>
              </a:ext>
            </a:extLst>
          </p:cNvPr>
          <p:cNvGraphicFramePr>
            <a:graphicFrameLocks noGrp="1"/>
          </p:cNvGraphicFramePr>
          <p:nvPr>
            <p:extLst>
              <p:ext uri="{D42A27DB-BD31-4B8C-83A1-F6EECF244321}">
                <p14:modId xmlns:p14="http://schemas.microsoft.com/office/powerpoint/2010/main" val="2516301711"/>
              </p:ext>
            </p:extLst>
          </p:nvPr>
        </p:nvGraphicFramePr>
        <p:xfrm>
          <a:off x="596284" y="1361757"/>
          <a:ext cx="10999432" cy="4134485"/>
        </p:xfrm>
        <a:graphic>
          <a:graphicData uri="http://schemas.openxmlformats.org/drawingml/2006/table">
            <a:tbl>
              <a:tblPr firstRow="1" firstCol="1" bandRow="1"/>
              <a:tblGrid>
                <a:gridCol w="1473148">
                  <a:extLst>
                    <a:ext uri="{9D8B030D-6E8A-4147-A177-3AD203B41FA5}">
                      <a16:colId xmlns:a16="http://schemas.microsoft.com/office/drawing/2014/main" val="1971038758"/>
                    </a:ext>
                  </a:extLst>
                </a:gridCol>
                <a:gridCol w="1915546">
                  <a:extLst>
                    <a:ext uri="{9D8B030D-6E8A-4147-A177-3AD203B41FA5}">
                      <a16:colId xmlns:a16="http://schemas.microsoft.com/office/drawing/2014/main" val="1262307649"/>
                    </a:ext>
                  </a:extLst>
                </a:gridCol>
                <a:gridCol w="1902685">
                  <a:extLst>
                    <a:ext uri="{9D8B030D-6E8A-4147-A177-3AD203B41FA5}">
                      <a16:colId xmlns:a16="http://schemas.microsoft.com/office/drawing/2014/main" val="4215865244"/>
                    </a:ext>
                  </a:extLst>
                </a:gridCol>
                <a:gridCol w="1902685">
                  <a:extLst>
                    <a:ext uri="{9D8B030D-6E8A-4147-A177-3AD203B41FA5}">
                      <a16:colId xmlns:a16="http://schemas.microsoft.com/office/drawing/2014/main" val="1247343525"/>
                    </a:ext>
                  </a:extLst>
                </a:gridCol>
                <a:gridCol w="1902683">
                  <a:extLst>
                    <a:ext uri="{9D8B030D-6E8A-4147-A177-3AD203B41FA5}">
                      <a16:colId xmlns:a16="http://schemas.microsoft.com/office/drawing/2014/main" val="441129116"/>
                    </a:ext>
                  </a:extLst>
                </a:gridCol>
                <a:gridCol w="1902685">
                  <a:extLst>
                    <a:ext uri="{9D8B030D-6E8A-4147-A177-3AD203B41FA5}">
                      <a16:colId xmlns:a16="http://schemas.microsoft.com/office/drawing/2014/main" val="991368150"/>
                    </a:ext>
                  </a:extLst>
                </a:gridCol>
              </a:tblGrid>
              <a:tr h="904148">
                <a:tc>
                  <a:txBody>
                    <a:bodyPr/>
                    <a:lstStyle/>
                    <a:p>
                      <a:pPr algn="l" fontAlgn="t">
                        <a:spcBef>
                          <a:spcPts val="0"/>
                        </a:spcBef>
                        <a:spcAft>
                          <a:spcPts val="0"/>
                        </a:spcAft>
                      </a:pPr>
                      <a:endPar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t">
                        <a:spcBef>
                          <a:spcPts val="0"/>
                        </a:spcBef>
                        <a:spcAft>
                          <a:spcPts val="0"/>
                        </a:spcAft>
                      </a:pPr>
                      <a:r>
                        <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rPr>
                        <a:t>Equipment Support</a:t>
                      </a:r>
                      <a:endPar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spcBef>
                          <a:spcPts val="0"/>
                        </a:spcBef>
                        <a:spcAft>
                          <a:spcPts val="0"/>
                        </a:spcAft>
                      </a:pPr>
                      <a:r>
                        <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rPr>
                        <a:t>Fitness instructions </a:t>
                      </a:r>
                      <a:endPar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spcBef>
                          <a:spcPts val="0"/>
                        </a:spcBef>
                        <a:spcAft>
                          <a:spcPts val="0"/>
                        </a:spcAft>
                      </a:pPr>
                      <a:r>
                        <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rPr>
                        <a:t> User Pose Correction</a:t>
                      </a: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spcBef>
                          <a:spcPts val="0"/>
                        </a:spcBef>
                        <a:spcAft>
                          <a:spcPts val="0"/>
                        </a:spcAft>
                      </a:pPr>
                      <a:r>
                        <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rPr>
                        <a:t>Fitness data acquirement </a:t>
                      </a:r>
                      <a:endPar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spcBef>
                          <a:spcPts val="0"/>
                        </a:spcBef>
                        <a:spcAft>
                          <a:spcPts val="0"/>
                        </a:spcAft>
                      </a:pPr>
                      <a:r>
                        <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rPr>
                        <a:t>Closed-loop feedback</a:t>
                      </a:r>
                      <a:endPar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35539514"/>
                  </a:ext>
                </a:extLst>
              </a:tr>
              <a:tr h="0">
                <a:tc>
                  <a:txBody>
                    <a:bodyPr/>
                    <a:lstStyle/>
                    <a:p>
                      <a:pPr marL="0" algn="l" defTabSz="914400" rtl="0" eaLnBrk="1" fontAlgn="t" latinLnBrk="0" hangingPunct="1">
                        <a:spcBef>
                          <a:spcPts val="0"/>
                        </a:spcBef>
                        <a:spcAft>
                          <a:spcPts val="0"/>
                        </a:spcAft>
                      </a:pPr>
                      <a:r>
                        <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rPr>
                        <a:t>Our work</a:t>
                      </a: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50478126"/>
                  </a:ext>
                </a:extLst>
              </a:tr>
              <a:tr h="494748">
                <a:tc>
                  <a:txBody>
                    <a:bodyPr/>
                    <a:lstStyle/>
                    <a:p>
                      <a:pPr algn="l" fontAlgn="t">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Keep</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10274764"/>
                  </a:ext>
                </a:extLst>
              </a:tr>
              <a:tr h="494748">
                <a:tc>
                  <a:txBody>
                    <a:bodyPr/>
                    <a:lstStyle/>
                    <a:p>
                      <a:pPr algn="l" fontAlgn="t">
                        <a:spcBef>
                          <a:spcPts val="0"/>
                        </a:spcBef>
                        <a:spcAft>
                          <a:spcPts val="0"/>
                        </a:spcAft>
                      </a:pPr>
                      <a:r>
                        <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rPr>
                        <a:t>Sports bracelet</a:t>
                      </a:r>
                      <a:endPar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9993459"/>
                  </a:ext>
                </a:extLst>
              </a:tr>
              <a:tr h="878840">
                <a:tc>
                  <a:txBody>
                    <a:bodyPr/>
                    <a:lstStyle/>
                    <a:p>
                      <a:pPr algn="l" fontAlgn="t">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Future </a:t>
                      </a:r>
                      <a:r>
                        <a:rPr lang="en-US" altLang="ja-JP" sz="2500" b="0" i="0" u="none" strike="noStrike" kern="100">
                          <a:solidFill>
                            <a:schemeClr val="bg1"/>
                          </a:solidFill>
                          <a:effectLst/>
                          <a:latin typeface="Times New Roman" panose="02020603050405020304" pitchFamily="18" charset="0"/>
                          <a:ea typeface="宋体" panose="02010600030101010101" pitchFamily="2" charset="-122"/>
                          <a:cs typeface="+mn-cs"/>
                        </a:rPr>
                        <a:t>Magic Mirro</a:t>
                      </a:r>
                      <a:r>
                        <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rPr>
                        <a:t>r</a:t>
                      </a:r>
                      <a:endParaRPr lang="ja-JP" altLang="en-US"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zh-CN" altLang="en-US" sz="2500" b="0" i="0" u="none" strike="noStrike" kern="100">
                          <a:solidFill>
                            <a:schemeClr val="bg1"/>
                          </a:solidFill>
                          <a:effectLst/>
                          <a:latin typeface="Times New Roman" panose="02020603050405020304" pitchFamily="18" charset="0"/>
                          <a:ea typeface="宋体" panose="02010600030101010101" pitchFamily="2" charset="-122"/>
                          <a:cs typeface="+mn-cs"/>
                        </a:rPr>
                        <a:t>√</a:t>
                      </a: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spcBef>
                          <a:spcPts val="0"/>
                        </a:spcBef>
                        <a:spcAft>
                          <a:spcPts val="0"/>
                        </a:spcAft>
                      </a:pPr>
                      <a:r>
                        <a:rPr lang="en-US" sz="2500" b="0" i="0" u="none" strike="noStrike" kern="100">
                          <a:solidFill>
                            <a:schemeClr val="bg1"/>
                          </a:solidFill>
                          <a:effectLst/>
                          <a:latin typeface="Times New Roman" panose="02020603050405020304" pitchFamily="18" charset="0"/>
                          <a:ea typeface="宋体" panose="02010600030101010101" pitchFamily="2" charset="-122"/>
                          <a:cs typeface="+mn-cs"/>
                        </a:rPr>
                        <a:t>x</a:t>
                      </a:r>
                      <a:endParaRPr lang="en-US" altLang="zh-CN" sz="2500" b="0" i="0" u="none" strike="noStrike" kern="100">
                        <a:solidFill>
                          <a:schemeClr val="bg1"/>
                        </a:solidFill>
                        <a:effectLst/>
                        <a:latin typeface="Times New Roman" panose="02020603050405020304" pitchFamily="18" charset="0"/>
                        <a:ea typeface="宋体" panose="02010600030101010101" pitchFamily="2" charset="-122"/>
                        <a:cs typeface="+mn-cs"/>
                      </a:endParaRPr>
                    </a:p>
                  </a:txBody>
                  <a:tcPr marL="164611" marR="164611" marT="2286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9513231"/>
                  </a:ext>
                </a:extLst>
              </a:tr>
            </a:tbl>
          </a:graphicData>
        </a:graphic>
      </p:graphicFrame>
    </p:spTree>
    <p:extLst>
      <p:ext uri="{BB962C8B-B14F-4D97-AF65-F5344CB8AC3E}">
        <p14:creationId xmlns:p14="http://schemas.microsoft.com/office/powerpoint/2010/main" val="1018471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D0E0EDE-121D-42AA-923B-94E119C36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572" y="749069"/>
            <a:ext cx="6032810" cy="5734345"/>
          </a:xfrm>
          <a:prstGeom prst="rect">
            <a:avLst/>
          </a:prstGeom>
        </p:spPr>
      </p:pic>
      <p:sp>
        <p:nvSpPr>
          <p:cNvPr id="5" name="文本框 4">
            <a:extLst>
              <a:ext uri="{FF2B5EF4-FFF2-40B4-BE49-F238E27FC236}">
                <a16:creationId xmlns:a16="http://schemas.microsoft.com/office/drawing/2014/main" id="{9D2A2F52-26BA-422D-B2CC-3A07609CFCA0}"/>
              </a:ext>
            </a:extLst>
          </p:cNvPr>
          <p:cNvSpPr txBox="1"/>
          <p:nvPr/>
        </p:nvSpPr>
        <p:spPr>
          <a:xfrm>
            <a:off x="599303" y="1342849"/>
            <a:ext cx="33986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04646"/>
                </a:solidFill>
                <a:effectLst/>
                <a:uLnTx/>
                <a:uFillTx/>
                <a:latin typeface="Calibri" panose="020F0502020204030204"/>
                <a:ea typeface="微软雅黑"/>
                <a:cs typeface="+mn-cs"/>
              </a:rPr>
              <a:t>M</a:t>
            </a:r>
            <a:r>
              <a:rPr kumimoji="0" lang="en-US" altLang="zh-CN" sz="5400" b="0" i="0" u="none" strike="noStrike" kern="1200" cap="none" spc="0" normalizeH="0" baseline="0" noProof="0">
                <a:ln>
                  <a:noFill/>
                </a:ln>
                <a:solidFill>
                  <a:prstClr val="white"/>
                </a:solidFill>
                <a:effectLst/>
                <a:uLnTx/>
                <a:uFillTx/>
                <a:latin typeface="Calibri" panose="020F0502020204030204"/>
                <a:ea typeface="微软雅黑"/>
                <a:cs typeface="+mn-cs"/>
              </a:rPr>
              <a:t>ovement</a:t>
            </a:r>
            <a:endParaRPr kumimoji="0" lang="zh-CN" altLang="en-US" sz="5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 name="箭头: 直角上 5">
            <a:extLst>
              <a:ext uri="{FF2B5EF4-FFF2-40B4-BE49-F238E27FC236}">
                <a16:creationId xmlns:a16="http://schemas.microsoft.com/office/drawing/2014/main" id="{246849A5-864D-4B88-849A-676BBE1BAF23}"/>
              </a:ext>
            </a:extLst>
          </p:cNvPr>
          <p:cNvSpPr/>
          <p:nvPr/>
        </p:nvSpPr>
        <p:spPr>
          <a:xfrm rot="5400000">
            <a:off x="835655" y="2351767"/>
            <a:ext cx="1224565" cy="1053389"/>
          </a:xfrm>
          <a:prstGeom prst="bentUpArrow">
            <a:avLst/>
          </a:prstGeom>
          <a:solidFill>
            <a:srgbClr val="F0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箭头: 上 6">
            <a:extLst>
              <a:ext uri="{FF2B5EF4-FFF2-40B4-BE49-F238E27FC236}">
                <a16:creationId xmlns:a16="http://schemas.microsoft.com/office/drawing/2014/main" id="{FDBD7587-3A60-4463-9C86-A791B37CA72C}"/>
              </a:ext>
            </a:extLst>
          </p:cNvPr>
          <p:cNvSpPr/>
          <p:nvPr/>
        </p:nvSpPr>
        <p:spPr>
          <a:xfrm rot="5400000">
            <a:off x="8070484" y="1945835"/>
            <a:ext cx="550211" cy="1125864"/>
          </a:xfrm>
          <a:prstGeom prst="upArrow">
            <a:avLst/>
          </a:prstGeom>
          <a:solidFill>
            <a:srgbClr val="F0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8" name="文本框 7">
            <a:extLst>
              <a:ext uri="{FF2B5EF4-FFF2-40B4-BE49-F238E27FC236}">
                <a16:creationId xmlns:a16="http://schemas.microsoft.com/office/drawing/2014/main" id="{A476A32C-39D1-445F-9B57-8217B527BA3F}"/>
              </a:ext>
            </a:extLst>
          </p:cNvPr>
          <p:cNvSpPr txBox="1"/>
          <p:nvPr/>
        </p:nvSpPr>
        <p:spPr>
          <a:xfrm>
            <a:off x="8908522" y="1999045"/>
            <a:ext cx="21726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04646"/>
                </a:solidFill>
                <a:effectLst/>
                <a:uLnTx/>
                <a:uFillTx/>
                <a:latin typeface="Calibri" panose="020F0502020204030204"/>
                <a:ea typeface="微软雅黑"/>
                <a:cs typeface="+mn-cs"/>
              </a:rPr>
              <a:t>S</a:t>
            </a:r>
            <a:r>
              <a:rPr kumimoji="0" lang="en-US" altLang="zh-CN" sz="5400" b="0" i="0" u="none" strike="noStrike" kern="1200" cap="none" spc="0" normalizeH="0" baseline="0" noProof="0">
                <a:ln>
                  <a:noFill/>
                </a:ln>
                <a:solidFill>
                  <a:prstClr val="white"/>
                </a:solidFill>
                <a:effectLst/>
                <a:uLnTx/>
                <a:uFillTx/>
                <a:latin typeface="Calibri" panose="020F0502020204030204"/>
                <a:ea typeface="微软雅黑"/>
                <a:cs typeface="+mn-cs"/>
              </a:rPr>
              <a:t>cores</a:t>
            </a:r>
            <a:endParaRPr kumimoji="0" lang="zh-CN" altLang="en-US" sz="5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1" name="箭头: 上 10">
            <a:extLst>
              <a:ext uri="{FF2B5EF4-FFF2-40B4-BE49-F238E27FC236}">
                <a16:creationId xmlns:a16="http://schemas.microsoft.com/office/drawing/2014/main" id="{DFAAA315-D48C-4E5A-91A1-297B0E935036}"/>
              </a:ext>
            </a:extLst>
          </p:cNvPr>
          <p:cNvSpPr/>
          <p:nvPr/>
        </p:nvSpPr>
        <p:spPr>
          <a:xfrm rot="5400000">
            <a:off x="7625021" y="2813762"/>
            <a:ext cx="550211" cy="1125864"/>
          </a:xfrm>
          <a:prstGeom prst="upArrow">
            <a:avLst/>
          </a:prstGeom>
          <a:solidFill>
            <a:srgbClr val="F0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文本框 11">
            <a:extLst>
              <a:ext uri="{FF2B5EF4-FFF2-40B4-BE49-F238E27FC236}">
                <a16:creationId xmlns:a16="http://schemas.microsoft.com/office/drawing/2014/main" id="{7DCA4C66-560F-4686-BB96-1D0B0055E091}"/>
              </a:ext>
            </a:extLst>
          </p:cNvPr>
          <p:cNvSpPr txBox="1"/>
          <p:nvPr/>
        </p:nvSpPr>
        <p:spPr>
          <a:xfrm>
            <a:off x="8463059" y="2915029"/>
            <a:ext cx="33794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04646"/>
                </a:solidFill>
                <a:effectLst/>
                <a:uLnTx/>
                <a:uFillTx/>
                <a:latin typeface="Calibri" panose="020F0502020204030204"/>
                <a:ea typeface="微软雅黑"/>
                <a:cs typeface="+mn-cs"/>
              </a:rPr>
              <a:t>F</a:t>
            </a:r>
            <a:r>
              <a:rPr kumimoji="0" lang="en-US" altLang="zh-CN" sz="5400" b="0" i="0" u="none" strike="noStrike" kern="1200" cap="none" spc="0" normalizeH="0" baseline="0" noProof="0">
                <a:ln>
                  <a:noFill/>
                </a:ln>
                <a:solidFill>
                  <a:prstClr val="white"/>
                </a:solidFill>
                <a:effectLst/>
                <a:uLnTx/>
                <a:uFillTx/>
                <a:latin typeface="Calibri" panose="020F0502020204030204"/>
                <a:ea typeface="微软雅黑"/>
                <a:cs typeface="+mn-cs"/>
              </a:rPr>
              <a:t>eedback</a:t>
            </a:r>
            <a:endParaRPr kumimoji="0" lang="zh-CN" altLang="en-US" sz="5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3" name="文本框 12">
            <a:extLst>
              <a:ext uri="{FF2B5EF4-FFF2-40B4-BE49-F238E27FC236}">
                <a16:creationId xmlns:a16="http://schemas.microsoft.com/office/drawing/2014/main" id="{EC38FDA7-F0D3-4342-932C-FB93A5C5B672}"/>
              </a:ext>
            </a:extLst>
          </p:cNvPr>
          <p:cNvSpPr txBox="1"/>
          <p:nvPr/>
        </p:nvSpPr>
        <p:spPr>
          <a:xfrm>
            <a:off x="8463059" y="3762920"/>
            <a:ext cx="360547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04646"/>
                </a:solidFill>
                <a:effectLst/>
                <a:uLnTx/>
                <a:uFillTx/>
                <a:latin typeface="Calibri" panose="020F0502020204030204"/>
                <a:ea typeface="微软雅黑"/>
                <a:cs typeface="+mn-cs"/>
              </a:rPr>
              <a:t>I</a:t>
            </a:r>
            <a:r>
              <a:rPr kumimoji="0" lang="en-US" altLang="zh-CN" sz="5400" b="0" i="0" u="none" strike="noStrike" kern="1200" cap="none" spc="0" normalizeH="0" baseline="0" noProof="0">
                <a:ln>
                  <a:noFill/>
                </a:ln>
                <a:solidFill>
                  <a:prstClr val="white"/>
                </a:solidFill>
                <a:effectLst/>
                <a:uLnTx/>
                <a:uFillTx/>
                <a:latin typeface="Calibri" panose="020F0502020204030204"/>
                <a:ea typeface="微软雅黑"/>
                <a:cs typeface="+mn-cs"/>
              </a:rPr>
              <a:t>nstructions</a:t>
            </a:r>
            <a:endParaRPr kumimoji="0" lang="zh-CN" altLang="en-US" sz="5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 name="灯片编号占位符 2">
            <a:extLst>
              <a:ext uri="{FF2B5EF4-FFF2-40B4-BE49-F238E27FC236}">
                <a16:creationId xmlns:a16="http://schemas.microsoft.com/office/drawing/2014/main" id="{F91CCE21-3FB8-CF40-AAA2-293668676524}"/>
              </a:ext>
            </a:extLst>
          </p:cNvPr>
          <p:cNvSpPr>
            <a:spLocks noGrp="1"/>
          </p:cNvSpPr>
          <p:nvPr>
            <p:ph type="sldNum" sz="quarter" idx="12"/>
          </p:nvPr>
        </p:nvSpPr>
        <p:spPr/>
        <p:txBody>
          <a:bodyPr/>
          <a:lstStyle/>
          <a:p>
            <a:fld id="{080BBEF3-EA10-47A7-94EA-06C977997AE4}" type="slidenum">
              <a:rPr lang="zh-CN" altLang="en-US" smtClean="0"/>
              <a:t>6</a:t>
            </a:fld>
            <a:endParaRPr lang="zh-CN" altLang="en-US"/>
          </a:p>
        </p:txBody>
      </p:sp>
    </p:spTree>
    <p:extLst>
      <p:ext uri="{BB962C8B-B14F-4D97-AF65-F5344CB8AC3E}">
        <p14:creationId xmlns:p14="http://schemas.microsoft.com/office/powerpoint/2010/main" val="4177377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E6E0CD-3ED8-4F9C-9F07-3AA4B272B582}"/>
              </a:ext>
            </a:extLst>
          </p:cNvPr>
          <p:cNvSpPr txBox="1"/>
          <p:nvPr/>
        </p:nvSpPr>
        <p:spPr>
          <a:xfrm>
            <a:off x="6741459" y="1144991"/>
            <a:ext cx="48368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Using </a:t>
            </a:r>
            <a:r>
              <a:rPr kumimoji="0" lang="en-US" altLang="zh-CN" sz="2800" b="1" i="0" u="none" strike="noStrike" kern="1200" cap="none" spc="0" normalizeH="0" baseline="0" noProof="0">
                <a:ln>
                  <a:noFill/>
                </a:ln>
                <a:solidFill>
                  <a:srgbClr val="F04646"/>
                </a:solidFill>
                <a:effectLst/>
                <a:uLnTx/>
                <a:uFillTx/>
                <a:latin typeface="Calibri" panose="020F0502020204030204"/>
                <a:ea typeface="微软雅黑"/>
                <a:cs typeface="+mn-cs"/>
              </a:rPr>
              <a:t>hardware</a:t>
            </a: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 to measure movement, and turn it into data</a:t>
            </a:r>
          </a:p>
        </p:txBody>
      </p:sp>
      <p:sp>
        <p:nvSpPr>
          <p:cNvPr id="5" name="文本框 4">
            <a:extLst>
              <a:ext uri="{FF2B5EF4-FFF2-40B4-BE49-F238E27FC236}">
                <a16:creationId xmlns:a16="http://schemas.microsoft.com/office/drawing/2014/main" id="{8FCAEE92-806F-4EDA-9549-8B95A94474D1}"/>
              </a:ext>
            </a:extLst>
          </p:cNvPr>
          <p:cNvSpPr txBox="1"/>
          <p:nvPr/>
        </p:nvSpPr>
        <p:spPr>
          <a:xfrm>
            <a:off x="6741459" y="2337073"/>
            <a:ext cx="4836822"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04646"/>
                </a:solidFill>
                <a:effectLst/>
                <a:uLnTx/>
                <a:uFillTx/>
                <a:latin typeface="Calibri" panose="020F0502020204030204"/>
                <a:ea typeface="微软雅黑"/>
                <a:cs typeface="+mn-cs"/>
              </a:rPr>
              <a:t>Algorithms</a:t>
            </a: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 which deployed in </a:t>
            </a:r>
            <a:r>
              <a:rPr kumimoji="0" lang="en-US" altLang="zh-CN" sz="2800" b="1" i="0" u="none" strike="noStrike" kern="1200" cap="none" spc="0" normalizeH="0" baseline="0" noProof="0">
                <a:ln>
                  <a:noFill/>
                </a:ln>
                <a:solidFill>
                  <a:srgbClr val="F04646"/>
                </a:solidFill>
                <a:effectLst/>
                <a:uLnTx/>
                <a:uFillTx/>
                <a:latin typeface="Calibri" panose="020F0502020204030204"/>
                <a:ea typeface="微软雅黑"/>
                <a:cs typeface="+mn-cs"/>
              </a:rPr>
              <a:t>sever</a:t>
            </a: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 make data into scores and offer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6" name="文本框 5">
            <a:extLst>
              <a:ext uri="{FF2B5EF4-FFF2-40B4-BE49-F238E27FC236}">
                <a16:creationId xmlns:a16="http://schemas.microsoft.com/office/drawing/2014/main" id="{CC0703BF-2D2F-4D9B-8C84-A7D6BF671A7F}"/>
              </a:ext>
            </a:extLst>
          </p:cNvPr>
          <p:cNvSpPr txBox="1"/>
          <p:nvPr/>
        </p:nvSpPr>
        <p:spPr>
          <a:xfrm>
            <a:off x="6741460" y="3981137"/>
            <a:ext cx="48368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Scores and feedbacks are delivered to users’ </a:t>
            </a:r>
            <a:r>
              <a:rPr kumimoji="0" lang="en-US" altLang="zh-CN" sz="2800" b="1" i="0" u="none" strike="noStrike" kern="1200" cap="none" spc="0" normalizeH="0" baseline="0" noProof="0">
                <a:ln>
                  <a:noFill/>
                </a:ln>
                <a:solidFill>
                  <a:srgbClr val="F04646"/>
                </a:solidFill>
                <a:effectLst/>
                <a:uLnTx/>
                <a:uFillTx/>
                <a:latin typeface="Calibri" panose="020F0502020204030204"/>
                <a:ea typeface="微软雅黑"/>
                <a:cs typeface="+mn-cs"/>
              </a:rPr>
              <a:t>apps</a:t>
            </a:r>
            <a:endParaRPr kumimoji="0" lang="en-US" altLang="zh-CN" sz="2800" b="1"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文本框 6">
            <a:extLst>
              <a:ext uri="{FF2B5EF4-FFF2-40B4-BE49-F238E27FC236}">
                <a16:creationId xmlns:a16="http://schemas.microsoft.com/office/drawing/2014/main" id="{C51B127D-1736-421A-A4BB-7DEA6D89BAA0}"/>
              </a:ext>
            </a:extLst>
          </p:cNvPr>
          <p:cNvSpPr txBox="1"/>
          <p:nvPr/>
        </p:nvSpPr>
        <p:spPr>
          <a:xfrm>
            <a:off x="6741459" y="5162987"/>
            <a:ext cx="505609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03275" algn="l"/>
              </a:tabLst>
              <a:defRPr/>
            </a:pPr>
            <a:r>
              <a:rPr kumimoji="0" lang="en-US" altLang="zh-CN" sz="2800" b="1" i="0" u="none" strike="noStrike" kern="1200" cap="none" spc="0" normalizeH="0" baseline="0" noProof="0">
                <a:ln>
                  <a:noFill/>
                </a:ln>
                <a:solidFill>
                  <a:srgbClr val="F04646"/>
                </a:solidFill>
                <a:effectLst/>
                <a:uLnTx/>
                <a:uFillTx/>
                <a:latin typeface="Calibri" panose="020F0502020204030204"/>
                <a:ea typeface="微软雅黑"/>
                <a:cs typeface="+mn-cs"/>
              </a:rPr>
              <a:t>Internet and Bluetooth </a:t>
            </a:r>
            <a:r>
              <a:rPr kumimoji="0" lang="en-US" altLang="zh-CN" sz="2800" b="0" i="0" u="none" strike="noStrike" kern="1200" cap="none" spc="0" normalizeH="0" baseline="0" noProof="0">
                <a:ln>
                  <a:noFill/>
                </a:ln>
                <a:solidFill>
                  <a:prstClr val="white"/>
                </a:solidFill>
                <a:effectLst/>
                <a:uLnTx/>
                <a:uFillTx/>
                <a:latin typeface="Calibri" panose="020F0502020204030204"/>
                <a:ea typeface="微软雅黑"/>
                <a:cs typeface="+mn-cs"/>
              </a:rPr>
              <a:t>help the interconnection among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11" name="文本框 10">
            <a:extLst>
              <a:ext uri="{FF2B5EF4-FFF2-40B4-BE49-F238E27FC236}">
                <a16:creationId xmlns:a16="http://schemas.microsoft.com/office/drawing/2014/main" id="{9E57013D-A3E4-584C-A9B5-D79F53117A41}"/>
              </a:ext>
            </a:extLst>
          </p:cNvPr>
          <p:cNvSpPr txBox="1"/>
          <p:nvPr/>
        </p:nvSpPr>
        <p:spPr>
          <a:xfrm>
            <a:off x="318048" y="156695"/>
            <a:ext cx="4611757" cy="1107996"/>
          </a:xfrm>
          <a:prstGeom prst="rect">
            <a:avLst/>
          </a:prstGeom>
          <a:noFill/>
        </p:spPr>
        <p:txBody>
          <a:bodyPr wrap="square">
            <a:spAutoFit/>
          </a:bodyPr>
          <a:lstStyle/>
          <a:p>
            <a:pPr lvl="0">
              <a:defRPr/>
            </a:pPr>
            <a:r>
              <a:rPr lang="en-US" altLang="zh-CN" sz="6600">
                <a:solidFill>
                  <a:prstClr val="white"/>
                </a:solidFill>
                <a:latin typeface="Calibri" panose="020F0502020204030204" pitchFamily="34" charset="0"/>
                <a:ea typeface="宋体" panose="02010600030101010101" pitchFamily="2" charset="-122"/>
              </a:rPr>
              <a:t>Overview</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8" name="灯片编号占位符 7">
            <a:extLst>
              <a:ext uri="{FF2B5EF4-FFF2-40B4-BE49-F238E27FC236}">
                <a16:creationId xmlns:a16="http://schemas.microsoft.com/office/drawing/2014/main" id="{27CEF5FC-3076-D64E-9400-B856EA731F46}"/>
              </a:ext>
            </a:extLst>
          </p:cNvPr>
          <p:cNvSpPr>
            <a:spLocks noGrp="1"/>
          </p:cNvSpPr>
          <p:nvPr>
            <p:ph type="sldNum" sz="quarter" idx="12"/>
          </p:nvPr>
        </p:nvSpPr>
        <p:spPr/>
        <p:txBody>
          <a:bodyPr/>
          <a:lstStyle/>
          <a:p>
            <a:fld id="{080BBEF3-EA10-47A7-94EA-06C977997AE4}" type="slidenum">
              <a:rPr lang="zh-CN" altLang="en-US" smtClean="0"/>
              <a:t>7</a:t>
            </a:fld>
            <a:endParaRPr lang="zh-CN" altLang="en-US"/>
          </a:p>
        </p:txBody>
      </p:sp>
      <p:pic>
        <p:nvPicPr>
          <p:cNvPr id="2" name="图片 1">
            <a:extLst>
              <a:ext uri="{FF2B5EF4-FFF2-40B4-BE49-F238E27FC236}">
                <a16:creationId xmlns:a16="http://schemas.microsoft.com/office/drawing/2014/main" id="{8158C42E-C46F-C23E-BC36-24B1E763D63E}"/>
              </a:ext>
            </a:extLst>
          </p:cNvPr>
          <p:cNvPicPr>
            <a:picLocks noChangeAspect="1"/>
          </p:cNvPicPr>
          <p:nvPr/>
        </p:nvPicPr>
        <p:blipFill>
          <a:blip r:embed="rId3"/>
          <a:stretch>
            <a:fillRect/>
          </a:stretch>
        </p:blipFill>
        <p:spPr>
          <a:xfrm>
            <a:off x="613718" y="1264691"/>
            <a:ext cx="5482282" cy="4955646"/>
          </a:xfrm>
          <a:prstGeom prst="rect">
            <a:avLst/>
          </a:prstGeom>
        </p:spPr>
      </p:pic>
    </p:spTree>
    <p:extLst>
      <p:ext uri="{BB962C8B-B14F-4D97-AF65-F5344CB8AC3E}">
        <p14:creationId xmlns:p14="http://schemas.microsoft.com/office/powerpoint/2010/main" val="308771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演示3">
            <a:hlinkClick r:id="" action="ppaction://media"/>
            <a:extLst>
              <a:ext uri="{FF2B5EF4-FFF2-40B4-BE49-F238E27FC236}">
                <a16:creationId xmlns:a16="http://schemas.microsoft.com/office/drawing/2014/main" id="{34D3C2A2-BEF4-493A-8153-25B98056E8C9}"/>
              </a:ext>
            </a:extLst>
          </p:cNvPr>
          <p:cNvPicPr>
            <a:picLocks noChangeAspect="1"/>
          </p:cNvPicPr>
          <p:nvPr>
            <a:videoFile r:link="rId1"/>
            <p:extLst>
              <p:ext uri="{DAA4B4D4-6D71-4841-9C94-3DE7FCFB9230}">
                <p14:media xmlns:p14="http://schemas.microsoft.com/office/powerpoint/2010/main" r:embed="rId2">
                  <p14:trim st="10564"/>
                </p14:media>
              </p:ext>
            </p:extLst>
          </p:nvPr>
        </p:nvPicPr>
        <p:blipFill>
          <a:blip r:embed="rId4"/>
          <a:stretch>
            <a:fillRect/>
          </a:stretch>
        </p:blipFill>
        <p:spPr>
          <a:xfrm>
            <a:off x="0" y="288636"/>
            <a:ext cx="12192000" cy="6280727"/>
          </a:xfrm>
          <a:prstGeom prst="rect">
            <a:avLst/>
          </a:prstGeom>
        </p:spPr>
      </p:pic>
      <p:sp>
        <p:nvSpPr>
          <p:cNvPr id="2" name="灯片编号占位符 1">
            <a:extLst>
              <a:ext uri="{FF2B5EF4-FFF2-40B4-BE49-F238E27FC236}">
                <a16:creationId xmlns:a16="http://schemas.microsoft.com/office/drawing/2014/main" id="{730F385F-30C9-BB4E-B6FE-89DC54BFF6EA}"/>
              </a:ext>
            </a:extLst>
          </p:cNvPr>
          <p:cNvSpPr>
            <a:spLocks noGrp="1"/>
          </p:cNvSpPr>
          <p:nvPr>
            <p:ph type="sldNum" sz="quarter" idx="12"/>
          </p:nvPr>
        </p:nvSpPr>
        <p:spPr/>
        <p:txBody>
          <a:bodyPr/>
          <a:lstStyle/>
          <a:p>
            <a:fld id="{080BBEF3-EA10-47A7-94EA-06C977997AE4}" type="slidenum">
              <a:rPr lang="zh-CN" altLang="en-US" smtClean="0"/>
              <a:t>8</a:t>
            </a:fld>
            <a:endParaRPr lang="zh-CN" altLang="en-US"/>
          </a:p>
        </p:txBody>
      </p:sp>
    </p:spTree>
    <p:extLst>
      <p:ext uri="{BB962C8B-B14F-4D97-AF65-F5344CB8AC3E}">
        <p14:creationId xmlns:p14="http://schemas.microsoft.com/office/powerpoint/2010/main" val="1217524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B016D31-4625-4C0F-9C52-0D945857FDCD}"/>
              </a:ext>
            </a:extLst>
          </p:cNvPr>
          <p:cNvSpPr txBox="1"/>
          <p:nvPr/>
        </p:nvSpPr>
        <p:spPr>
          <a:xfrm>
            <a:off x="0" y="156695"/>
            <a:ext cx="594277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Collecting</a:t>
            </a:r>
            <a:r>
              <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 </a:t>
            </a:r>
            <a:r>
              <a:rPr lang="en-US" altLang="zh-CN" sz="6600" noProof="0">
                <a:solidFill>
                  <a:prstClr val="white"/>
                </a:solidFill>
                <a:latin typeface="Calibri" panose="020F0502020204030204" pitchFamily="34" charset="0"/>
                <a:ea typeface="宋体" panose="02010600030101010101" pitchFamily="2" charset="-122"/>
              </a:rPr>
              <a:t>D</a:t>
            </a:r>
            <a:r>
              <a:rPr kumimoji="0" lang="en-US" altLang="zh-CN"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rPr>
              <a:t>ata</a:t>
            </a:r>
            <a:endParaRPr kumimoji="0" lang="zh-CN" altLang="en-US" sz="66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mn-cs"/>
            </a:endParaRPr>
          </a:p>
        </p:txBody>
      </p:sp>
      <p:pic>
        <p:nvPicPr>
          <p:cNvPr id="4098" name="Picture 2" descr="Intel® RealSense™ Technology">
            <a:extLst>
              <a:ext uri="{FF2B5EF4-FFF2-40B4-BE49-F238E27FC236}">
                <a16:creationId xmlns:a16="http://schemas.microsoft.com/office/drawing/2014/main" id="{A5235AC3-BDA8-6A43-A758-F4C9D2D016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3958" y1="32510" x2="29630" y2="32716"/>
                        <a14:foregroundMark x1="17477" y1="33333" x2="16667" y2="36008"/>
                        <a14:foregroundMark x1="16204" y1="38889" x2="17014" y2="46502"/>
                        <a14:foregroundMark x1="17014" y1="46502" x2="17245" y2="46502"/>
                        <a14:foregroundMark x1="83796" y1="46914" x2="79745" y2="38272"/>
                        <a14:foregroundMark x1="37037" y1="34979" x2="35301" y2="35185"/>
                        <a14:foregroundMark x1="39468" y1="36214" x2="38889" y2="36420"/>
                        <a14:foregroundMark x1="41088" y1="36214" x2="39468" y2="34774"/>
                        <a14:backgroundMark x1="82060" y1="70782" x2="82060" y2="70782"/>
                      </a14:backgroundRemoval>
                    </a14:imgEffect>
                  </a14:imgLayer>
                </a14:imgProps>
              </a:ext>
              <a:ext uri="{28A0092B-C50C-407E-A947-70E740481C1C}">
                <a14:useLocalDpi xmlns:a14="http://schemas.microsoft.com/office/drawing/2010/main" val="0"/>
              </a:ext>
            </a:extLst>
          </a:blip>
          <a:srcRect/>
          <a:stretch>
            <a:fillRect/>
          </a:stretch>
        </p:blipFill>
        <p:spPr bwMode="auto">
          <a:xfrm>
            <a:off x="174907" y="2106647"/>
            <a:ext cx="4337695" cy="24399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43D42B8-C6C2-D840-82FE-8F27939B60E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93" b="89934" l="2394" r="38011">
                        <a14:foregroundMark x1="2848" y1="55547" x2="2394" y2="48861"/>
                      </a14:backgroundRemoval>
                    </a14:imgEffect>
                  </a14:imgLayer>
                </a14:imgProps>
              </a:ext>
              <a:ext uri="{28A0092B-C50C-407E-A947-70E740481C1C}">
                <a14:useLocalDpi xmlns:a14="http://schemas.microsoft.com/office/drawing/2010/main" val="0"/>
              </a:ext>
            </a:extLst>
          </a:blip>
          <a:srcRect l="-1" r="57754"/>
          <a:stretch/>
        </p:blipFill>
        <p:spPr bwMode="auto">
          <a:xfrm>
            <a:off x="5138822" y="1363407"/>
            <a:ext cx="2394076" cy="3183193"/>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1">
            <a:extLst>
              <a:ext uri="{FF2B5EF4-FFF2-40B4-BE49-F238E27FC236}">
                <a16:creationId xmlns:a16="http://schemas.microsoft.com/office/drawing/2014/main" id="{9E396BD5-6AA1-D746-8FCC-FE40F48B4958}"/>
              </a:ext>
            </a:extLst>
          </p:cNvPr>
          <p:cNvSpPr txBox="1"/>
          <p:nvPr/>
        </p:nvSpPr>
        <p:spPr>
          <a:xfrm>
            <a:off x="590529" y="4575728"/>
            <a:ext cx="33794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Depth</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Camera</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5" name="文本框 34">
            <a:extLst>
              <a:ext uri="{FF2B5EF4-FFF2-40B4-BE49-F238E27FC236}">
                <a16:creationId xmlns:a16="http://schemas.microsoft.com/office/drawing/2014/main" id="{42A26D2F-2AEC-4D42-A5C2-5CC288D94B95}"/>
              </a:ext>
            </a:extLst>
          </p:cNvPr>
          <p:cNvSpPr txBox="1"/>
          <p:nvPr/>
        </p:nvSpPr>
        <p:spPr>
          <a:xfrm>
            <a:off x="4452350" y="4575728"/>
            <a:ext cx="33794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Encoder</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10" name="Picture 6" descr="Tools &amp;amp; Home Improvement Motion Detectors TF-Luna LiDAR Module Range Finder  Sensor Single-Point Micro Ranging Module for Arduino Pixhawk 5V UART IIC  Interface agreena.com">
            <a:extLst>
              <a:ext uri="{FF2B5EF4-FFF2-40B4-BE49-F238E27FC236}">
                <a16:creationId xmlns:a16="http://schemas.microsoft.com/office/drawing/2014/main" id="{A8C026A1-9D26-1A4B-BE1D-85AE6568A20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750" r="94125">
                        <a14:foregroundMark x1="8750" y1="41750" x2="9000" y2="40875"/>
                        <a14:foregroundMark x1="90625" y1="43000" x2="94125" y2="46875"/>
                      </a14:backgroundRemoval>
                    </a14:imgEffect>
                  </a14:imgLayer>
                </a14:imgProps>
              </a:ext>
              <a:ext uri="{28A0092B-C50C-407E-A947-70E740481C1C}">
                <a14:useLocalDpi xmlns:a14="http://schemas.microsoft.com/office/drawing/2010/main" val="0"/>
              </a:ext>
            </a:extLst>
          </a:blip>
          <a:srcRect/>
          <a:stretch>
            <a:fillRect/>
          </a:stretch>
        </p:blipFill>
        <p:spPr bwMode="auto">
          <a:xfrm>
            <a:off x="8426471" y="1789923"/>
            <a:ext cx="3073400" cy="307340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C42E69A6-84B0-8240-8D36-4A3460654086}"/>
              </a:ext>
            </a:extLst>
          </p:cNvPr>
          <p:cNvSpPr txBox="1"/>
          <p:nvPr/>
        </p:nvSpPr>
        <p:spPr>
          <a:xfrm>
            <a:off x="8130817" y="4546600"/>
            <a:ext cx="33794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err="1">
                <a:ln>
                  <a:noFill/>
                </a:ln>
                <a:solidFill>
                  <a:prstClr val="white"/>
                </a:solidFill>
                <a:effectLst/>
                <a:uLnTx/>
                <a:uFillTx/>
                <a:latin typeface="Calibri" panose="020F0502020204030204"/>
                <a:ea typeface="微软雅黑"/>
                <a:cs typeface="+mn-cs"/>
              </a:rPr>
              <a:t>ToF</a:t>
            </a:r>
            <a:r>
              <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rPr>
              <a:t> </a:t>
            </a:r>
            <a:r>
              <a:rPr kumimoji="0" lang="en-US" altLang="zh-CN" sz="3200" b="0" i="0" u="none" strike="noStrike" kern="1200" cap="none" spc="0" normalizeH="0" baseline="0" noProof="0">
                <a:ln>
                  <a:noFill/>
                </a:ln>
                <a:solidFill>
                  <a:prstClr val="white"/>
                </a:solidFill>
                <a:effectLst/>
                <a:uLnTx/>
                <a:uFillTx/>
                <a:latin typeface="Calibri" panose="020F0502020204030204"/>
                <a:ea typeface="微软雅黑"/>
                <a:cs typeface="+mn-cs"/>
              </a:rPr>
              <a:t>Sensor</a:t>
            </a:r>
            <a:endParaRPr kumimoji="0" lang="zh-CN" altLang="en-US" sz="32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 name="灯片编号占位符 2">
            <a:extLst>
              <a:ext uri="{FF2B5EF4-FFF2-40B4-BE49-F238E27FC236}">
                <a16:creationId xmlns:a16="http://schemas.microsoft.com/office/drawing/2014/main" id="{7420C6DD-D117-E746-9E65-58B104AB113C}"/>
              </a:ext>
            </a:extLst>
          </p:cNvPr>
          <p:cNvSpPr>
            <a:spLocks noGrp="1"/>
          </p:cNvSpPr>
          <p:nvPr>
            <p:ph type="sldNum" sz="quarter" idx="12"/>
          </p:nvPr>
        </p:nvSpPr>
        <p:spPr/>
        <p:txBody>
          <a:bodyPr/>
          <a:lstStyle/>
          <a:p>
            <a:fld id="{080BBEF3-EA10-47A7-94EA-06C977997AE4}" type="slidenum">
              <a:rPr lang="zh-CN" altLang="en-US" smtClean="0"/>
              <a:t>9</a:t>
            </a:fld>
            <a:endParaRPr lang="zh-CN" altLang="en-US"/>
          </a:p>
        </p:txBody>
      </p:sp>
    </p:spTree>
    <p:extLst>
      <p:ext uri="{BB962C8B-B14F-4D97-AF65-F5344CB8AC3E}">
        <p14:creationId xmlns:p14="http://schemas.microsoft.com/office/powerpoint/2010/main" val="801950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500"/>
                                        <p:tgtEl>
                                          <p:spTgt spid="410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35"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f0vv0ka">
      <a:majorFont>
        <a:latin typeface="Calibri" panose="020F0302020204030204"/>
        <a:ea typeface="微软雅黑"/>
        <a:cs typeface=""/>
      </a:majorFont>
      <a:minorFont>
        <a:latin typeface="Calibri"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档" ma:contentTypeID="0x010100AF9D986A0679B348A2A6E8868C3E3667" ma:contentTypeVersion="7" ma:contentTypeDescription="新建文档。" ma:contentTypeScope="" ma:versionID="b91bc47cd2c1e3b9b392bc061c25688d">
  <xsd:schema xmlns:xsd="http://www.w3.org/2001/XMLSchema" xmlns:xs="http://www.w3.org/2001/XMLSchema" xmlns:p="http://schemas.microsoft.com/office/2006/metadata/properties" xmlns:ns2="f52b4113-0d7b-4d23-b543-77ba02ee3b8b" targetNamespace="http://schemas.microsoft.com/office/2006/metadata/properties" ma:root="true" ma:fieldsID="f4a26b421a7f938dee1967e5b035880f" ns2:_="">
    <xsd:import namespace="f52b4113-0d7b-4d23-b543-77ba02ee3b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b4113-0d7b-4d23-b543-77ba02ee3b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A60CC0-F124-4800-8318-E73E60089A7B}">
  <ds:schemaRefs>
    <ds:schemaRef ds:uri="http://schemas.microsoft.com/sharepoint/v3/contenttype/forms"/>
  </ds:schemaRefs>
</ds:datastoreItem>
</file>

<file path=customXml/itemProps2.xml><?xml version="1.0" encoding="utf-8"?>
<ds:datastoreItem xmlns:ds="http://schemas.openxmlformats.org/officeDocument/2006/customXml" ds:itemID="{FE8CCB0B-4A72-4EC8-BFB6-F814647D7372}">
  <ds:schemaRefs>
    <ds:schemaRef ds:uri="f52b4113-0d7b-4d23-b543-77ba02ee3b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7ECF08-686B-461B-8CC9-DCA5D40D0410}">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f52b4113-0d7b-4d23-b543-77ba02ee3b8b"/>
    <ds:schemaRef ds:uri="http://www.w3.org/XML/1998/namespace"/>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2460</Words>
  <Application>Microsoft Office PowerPoint</Application>
  <PresentationFormat>宽屏</PresentationFormat>
  <Paragraphs>387</Paragraphs>
  <Slides>47</Slides>
  <Notes>35</Notes>
  <HiddenSlides>0</HiddenSlides>
  <MMClips>3</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47</vt:i4>
      </vt:variant>
    </vt:vector>
  </HeadingPairs>
  <TitlesOfParts>
    <vt:vector size="59" baseType="lpstr">
      <vt:lpstr>TimesNewRomanPSMT</vt:lpstr>
      <vt:lpstr>等线</vt:lpstr>
      <vt:lpstr>等线 Light</vt:lpstr>
      <vt:lpstr>Arial</vt:lpstr>
      <vt:lpstr>Arial Black</vt:lpstr>
      <vt:lpstr>Calibri</vt:lpstr>
      <vt:lpstr>Cambria Math</vt:lpstr>
      <vt:lpstr>Georgia</vt:lpstr>
      <vt:lpstr>Open Sans</vt:lpstr>
      <vt:lpstr>Times New Roman</vt:lpstr>
      <vt:lpstr>Office 主题​​</vt:lpstr>
      <vt:lpstr>1_Office 主题​​</vt:lpstr>
      <vt:lpstr>PowerPoint 演示文稿</vt:lpstr>
      <vt:lpstr> Multimodal Physiological and Behavioral Data Fusion Based Mass Fitness Intelligent Guidance System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Calculate scores: Workout ability</vt:lpstr>
      <vt:lpstr>Calculate scores: Encouraging scores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Gym Hardware   and Motivation Platform</dc:title>
  <dc:creator>XiaoLin</dc:creator>
  <cp:lastModifiedBy>xinjie@ms.lyn.moe</cp:lastModifiedBy>
  <cp:revision>1</cp:revision>
  <dcterms:created xsi:type="dcterms:W3CDTF">2021-12-30T09:06:19Z</dcterms:created>
  <dcterms:modified xsi:type="dcterms:W3CDTF">2023-07-30T04:58:59Z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0x010100AF9D986A0679B348A2A6E8868C3E3667</vt:lpwstr>
  </property>
</Properties>
</file>