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6"/>
  </p:notesMasterIdLst>
  <p:sldIdLst>
    <p:sldId id="318" r:id="rId6"/>
    <p:sldId id="349" r:id="rId7"/>
    <p:sldId id="323" r:id="rId8"/>
    <p:sldId id="341" r:id="rId9"/>
    <p:sldId id="353" r:id="rId10"/>
    <p:sldId id="342" r:id="rId11"/>
    <p:sldId id="336" r:id="rId12"/>
    <p:sldId id="339" r:id="rId13"/>
    <p:sldId id="337" r:id="rId14"/>
    <p:sldId id="354" r:id="rId15"/>
    <p:sldId id="338" r:id="rId16"/>
    <p:sldId id="355" r:id="rId17"/>
    <p:sldId id="365" r:id="rId18"/>
    <p:sldId id="356" r:id="rId19"/>
    <p:sldId id="362" r:id="rId20"/>
    <p:sldId id="363" r:id="rId21"/>
    <p:sldId id="324" r:id="rId22"/>
    <p:sldId id="357" r:id="rId23"/>
    <p:sldId id="364" r:id="rId24"/>
    <p:sldId id="358" r:id="rId25"/>
    <p:sldId id="366" r:id="rId26"/>
    <p:sldId id="367" r:id="rId27"/>
    <p:sldId id="369" r:id="rId28"/>
    <p:sldId id="368" r:id="rId29"/>
    <p:sldId id="373" r:id="rId30"/>
    <p:sldId id="374" r:id="rId31"/>
    <p:sldId id="370" r:id="rId32"/>
    <p:sldId id="372" r:id="rId33"/>
    <p:sldId id="371" r:id="rId34"/>
    <p:sldId id="328"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CC244C39-98C5-4199-8DB6-E6DA2171242F}">
          <p14:sldIdLst>
            <p14:sldId id="318"/>
            <p14:sldId id="349"/>
          </p14:sldIdLst>
        </p14:section>
        <p14:section name="dataset" id="{9B555359-A042-4085-B301-E0E69584D88A}">
          <p14:sldIdLst>
            <p14:sldId id="323"/>
            <p14:sldId id="341"/>
            <p14:sldId id="353"/>
            <p14:sldId id="342"/>
          </p14:sldIdLst>
        </p14:section>
        <p14:section name="Ctric" id="{E5976B5A-7DF4-4A00-B79B-0E05CF7F5749}">
          <p14:sldIdLst>
            <p14:sldId id="336"/>
            <p14:sldId id="339"/>
            <p14:sldId id="337"/>
            <p14:sldId id="354"/>
            <p14:sldId id="338"/>
            <p14:sldId id="355"/>
            <p14:sldId id="365"/>
            <p14:sldId id="356"/>
            <p14:sldId id="362"/>
            <p14:sldId id="363"/>
          </p14:sldIdLst>
        </p14:section>
        <p14:section name="King" id="{1486F960-6169-44A8-BFF0-8D7FCBED13F0}">
          <p14:sldIdLst>
            <p14:sldId id="324"/>
            <p14:sldId id="357"/>
            <p14:sldId id="364"/>
            <p14:sldId id="358"/>
            <p14:sldId id="366"/>
          </p14:sldIdLst>
        </p14:section>
        <p14:section name="Product" id="{CBB58DB1-7181-4B15-8635-B123E05C4AE2}">
          <p14:sldIdLst>
            <p14:sldId id="367"/>
            <p14:sldId id="369"/>
            <p14:sldId id="368"/>
            <p14:sldId id="373"/>
            <p14:sldId id="374"/>
            <p14:sldId id="370"/>
            <p14:sldId id="372"/>
            <p14:sldId id="371"/>
            <p14:sldId id="328"/>
          </p14:sldIdLst>
        </p14:section>
      </p14:sectionLst>
    </p:ext>
    <p:ext uri="{EFAFB233-063F-42B5-8137-9DF3F51BA10A}">
      <p15:sldGuideLst xmlns:p15="http://schemas.microsoft.com/office/powerpoint/2012/main">
        <p15:guide id="1" orient="horz" pos="2364" userDrawn="1">
          <p15:clr>
            <a:srgbClr val="A4A3A4"/>
          </p15:clr>
        </p15:guide>
        <p15:guide id="2" pos="66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A37FD8-AF14-42F7-95D1-A76444415AB0}" v="281" dt="2024-06-18T14:30:09.480"/>
    <p1510:client id="{62794AC8-C3D9-8482-25B9-802458AB0811}" v="1" dt="2024-06-18T14:28:00.994"/>
    <p1510:client id="{C7D72251-947C-57C9-FE52-087F2F31AC7D}" v="225" dt="2024-06-19T06:41:02.377"/>
    <p1510:client id="{EC292E9C-AC47-458C-8572-0ECFE25F14DB}" v="441" dt="2024-06-17T14:57:09.65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566" y="96"/>
      </p:cViewPr>
      <p:guideLst>
        <p:guide orient="horz" pos="2364"/>
        <p:guide pos="667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9A728-1A22-49CB-86A0-09E652A11140}" type="datetimeFigureOut">
              <a:rPr lang="zh-CN" altLang="en-US" smtClean="0"/>
              <a:t>2024/06/22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32F6F-4914-4CD7-B37D-AB0F45C72B88}" type="slidenum">
              <a:rPr lang="zh-CN" altLang="en-US" smtClean="0"/>
              <a:t>‹#›</a:t>
            </a:fld>
            <a:endParaRPr lang="zh-CN" altLang="en-US"/>
          </a:p>
        </p:txBody>
      </p:sp>
    </p:spTree>
    <p:extLst>
      <p:ext uri="{BB962C8B-B14F-4D97-AF65-F5344CB8AC3E}">
        <p14:creationId xmlns:p14="http://schemas.microsoft.com/office/powerpoint/2010/main" val="153123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2</a:t>
            </a:fld>
            <a:endParaRPr lang="zh-CN" altLang="en-US"/>
          </a:p>
        </p:txBody>
      </p:sp>
    </p:spTree>
    <p:extLst>
      <p:ext uri="{BB962C8B-B14F-4D97-AF65-F5344CB8AC3E}">
        <p14:creationId xmlns:p14="http://schemas.microsoft.com/office/powerpoint/2010/main" val="315389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12</a:t>
            </a:fld>
            <a:endParaRPr lang="zh-CN" altLang="en-US"/>
          </a:p>
        </p:txBody>
      </p:sp>
    </p:spTree>
    <p:extLst>
      <p:ext uri="{BB962C8B-B14F-4D97-AF65-F5344CB8AC3E}">
        <p14:creationId xmlns:p14="http://schemas.microsoft.com/office/powerpoint/2010/main" val="422844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13</a:t>
            </a:fld>
            <a:endParaRPr lang="zh-CN" altLang="en-US"/>
          </a:p>
        </p:txBody>
      </p:sp>
    </p:spTree>
    <p:extLst>
      <p:ext uri="{BB962C8B-B14F-4D97-AF65-F5344CB8AC3E}">
        <p14:creationId xmlns:p14="http://schemas.microsoft.com/office/powerpoint/2010/main" val="882189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14</a:t>
            </a:fld>
            <a:endParaRPr lang="zh-CN" altLang="en-US"/>
          </a:p>
        </p:txBody>
      </p:sp>
    </p:spTree>
    <p:extLst>
      <p:ext uri="{BB962C8B-B14F-4D97-AF65-F5344CB8AC3E}">
        <p14:creationId xmlns:p14="http://schemas.microsoft.com/office/powerpoint/2010/main" val="3269948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15</a:t>
            </a:fld>
            <a:endParaRPr lang="zh-CN" altLang="en-US"/>
          </a:p>
        </p:txBody>
      </p:sp>
    </p:spTree>
    <p:extLst>
      <p:ext uri="{BB962C8B-B14F-4D97-AF65-F5344CB8AC3E}">
        <p14:creationId xmlns:p14="http://schemas.microsoft.com/office/powerpoint/2010/main" val="3185491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16</a:t>
            </a:fld>
            <a:endParaRPr lang="zh-CN" altLang="en-US"/>
          </a:p>
        </p:txBody>
      </p:sp>
    </p:spTree>
    <p:extLst>
      <p:ext uri="{BB962C8B-B14F-4D97-AF65-F5344CB8AC3E}">
        <p14:creationId xmlns:p14="http://schemas.microsoft.com/office/powerpoint/2010/main" val="4049430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4115637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1798509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4160827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649480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201770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3</a:t>
            </a:fld>
            <a:endParaRPr lang="zh-CN" altLang="en-US"/>
          </a:p>
        </p:txBody>
      </p:sp>
    </p:spTree>
    <p:extLst>
      <p:ext uri="{BB962C8B-B14F-4D97-AF65-F5344CB8AC3E}">
        <p14:creationId xmlns:p14="http://schemas.microsoft.com/office/powerpoint/2010/main" val="389394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1711097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4020351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3481223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2328205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2632955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212577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2225763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0B095-97BC-47CF-B418-1A0499C0AE56}"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3189105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30</a:t>
            </a:fld>
            <a:endParaRPr lang="zh-CN" altLang="en-US"/>
          </a:p>
        </p:txBody>
      </p:sp>
    </p:spTree>
    <p:extLst>
      <p:ext uri="{BB962C8B-B14F-4D97-AF65-F5344CB8AC3E}">
        <p14:creationId xmlns:p14="http://schemas.microsoft.com/office/powerpoint/2010/main" val="3572629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4</a:t>
            </a:fld>
            <a:endParaRPr lang="zh-CN" altLang="en-US"/>
          </a:p>
        </p:txBody>
      </p:sp>
    </p:spTree>
    <p:extLst>
      <p:ext uri="{BB962C8B-B14F-4D97-AF65-F5344CB8AC3E}">
        <p14:creationId xmlns:p14="http://schemas.microsoft.com/office/powerpoint/2010/main" val="298837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5</a:t>
            </a:fld>
            <a:endParaRPr lang="zh-CN" altLang="en-US"/>
          </a:p>
        </p:txBody>
      </p:sp>
    </p:spTree>
    <p:extLst>
      <p:ext uri="{BB962C8B-B14F-4D97-AF65-F5344CB8AC3E}">
        <p14:creationId xmlns:p14="http://schemas.microsoft.com/office/powerpoint/2010/main" val="330201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6</a:t>
            </a:fld>
            <a:endParaRPr lang="zh-CN" altLang="en-US"/>
          </a:p>
        </p:txBody>
      </p:sp>
    </p:spTree>
    <p:extLst>
      <p:ext uri="{BB962C8B-B14F-4D97-AF65-F5344CB8AC3E}">
        <p14:creationId xmlns:p14="http://schemas.microsoft.com/office/powerpoint/2010/main" val="187745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7</a:t>
            </a:fld>
            <a:endParaRPr lang="zh-CN" altLang="en-US"/>
          </a:p>
        </p:txBody>
      </p:sp>
    </p:spTree>
    <p:extLst>
      <p:ext uri="{BB962C8B-B14F-4D97-AF65-F5344CB8AC3E}">
        <p14:creationId xmlns:p14="http://schemas.microsoft.com/office/powerpoint/2010/main" val="305210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8</a:t>
            </a:fld>
            <a:endParaRPr lang="zh-CN" altLang="en-US"/>
          </a:p>
        </p:txBody>
      </p:sp>
    </p:spTree>
    <p:extLst>
      <p:ext uri="{BB962C8B-B14F-4D97-AF65-F5344CB8AC3E}">
        <p14:creationId xmlns:p14="http://schemas.microsoft.com/office/powerpoint/2010/main" val="2742253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9</a:t>
            </a:fld>
            <a:endParaRPr lang="zh-CN" altLang="en-US"/>
          </a:p>
        </p:txBody>
      </p:sp>
    </p:spTree>
    <p:extLst>
      <p:ext uri="{BB962C8B-B14F-4D97-AF65-F5344CB8AC3E}">
        <p14:creationId xmlns:p14="http://schemas.microsoft.com/office/powerpoint/2010/main" val="3974168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260B095-97BC-47CF-B418-1A0499C0AE56}" type="slidenum">
              <a:rPr lang="zh-CN" altLang="en-US" smtClean="0"/>
              <a:t>11</a:t>
            </a:fld>
            <a:endParaRPr lang="zh-CN" altLang="en-US"/>
          </a:p>
        </p:txBody>
      </p:sp>
    </p:spTree>
    <p:extLst>
      <p:ext uri="{BB962C8B-B14F-4D97-AF65-F5344CB8AC3E}">
        <p14:creationId xmlns:p14="http://schemas.microsoft.com/office/powerpoint/2010/main" val="3954984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0544CE-AAC2-2CFD-0E01-1B6FF9306E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6F3360A-0738-EAC5-9358-2730D8894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A6355C-5D53-7CBD-FB81-062A2D48C0EA}"/>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5" name="页脚占位符 4">
            <a:extLst>
              <a:ext uri="{FF2B5EF4-FFF2-40B4-BE49-F238E27FC236}">
                <a16:creationId xmlns:a16="http://schemas.microsoft.com/office/drawing/2014/main" id="{15164C62-EB25-EB88-30DA-1188F4594A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814C8C-39ED-5E2C-F515-17FB41DCDCF8}"/>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1641415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F64A41-3D48-8C15-3A8D-AC654523C34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E5A1D82-6400-F47E-73AE-09639FA1ABD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A95FD4-2C5A-9243-F812-176795C6FD20}"/>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5" name="页脚占位符 4">
            <a:extLst>
              <a:ext uri="{FF2B5EF4-FFF2-40B4-BE49-F238E27FC236}">
                <a16:creationId xmlns:a16="http://schemas.microsoft.com/office/drawing/2014/main" id="{4FBB2125-344A-BA13-0948-D2AA89B8A1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004422-02E5-4D36-A077-824E5935E9BF}"/>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97814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0C58914-A24F-CDC5-CF26-22283A6C55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EF2F07-4591-E6BE-149E-B51E3F0297E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E9CA88-AA69-C94C-A78D-5955BB77120E}"/>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5" name="页脚占位符 4">
            <a:extLst>
              <a:ext uri="{FF2B5EF4-FFF2-40B4-BE49-F238E27FC236}">
                <a16:creationId xmlns:a16="http://schemas.microsoft.com/office/drawing/2014/main" id="{3ECC7AB9-DAEC-8CD0-92E1-38F41B1172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BE5A08-50A9-4EA4-2222-DD596B0E5263}"/>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2684691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95A0-5079-DA6A-EEF5-6695B296D2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92246A-3B19-7511-0893-06A698BC20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EE615E-DF48-A7C3-BDB7-777E2A544A76}"/>
              </a:ext>
            </a:extLst>
          </p:cNvPr>
          <p:cNvSpPr>
            <a:spLocks noGrp="1"/>
          </p:cNvSpPr>
          <p:nvPr>
            <p:ph type="dt" sz="half" idx="10"/>
          </p:nvPr>
        </p:nvSpPr>
        <p:spPr/>
        <p:txBody>
          <a:bodyPr/>
          <a:lstStyle/>
          <a:p>
            <a:fld id="{1A3667A6-B536-4E13-99AC-7E42B0F31832}" type="datetime1">
              <a:rPr lang="en-US" smtClean="0"/>
              <a:t>6/22/2024</a:t>
            </a:fld>
            <a:endParaRPr lang="en-US"/>
          </a:p>
        </p:txBody>
      </p:sp>
      <p:sp>
        <p:nvSpPr>
          <p:cNvPr id="5" name="Footer Placeholder 4">
            <a:extLst>
              <a:ext uri="{FF2B5EF4-FFF2-40B4-BE49-F238E27FC236}">
                <a16:creationId xmlns:a16="http://schemas.microsoft.com/office/drawing/2014/main" id="{D7C75B22-91B2-B1B8-AEF2-1253C73EC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2A466-1CB5-C103-6788-7FFDD4D3BC53}"/>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3996895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3100-1F1C-3FE4-68F2-2D20EA84F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AA2E1B-2300-CE13-7BA3-44CFA40C1F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43720-4627-7A17-AC59-D55E4B759FB6}"/>
              </a:ext>
            </a:extLst>
          </p:cNvPr>
          <p:cNvSpPr>
            <a:spLocks noGrp="1"/>
          </p:cNvSpPr>
          <p:nvPr>
            <p:ph type="dt" sz="half" idx="10"/>
          </p:nvPr>
        </p:nvSpPr>
        <p:spPr/>
        <p:txBody>
          <a:bodyPr/>
          <a:lstStyle/>
          <a:p>
            <a:fld id="{B03AB234-C0AA-4EDE-9BF8-EED6A64B6A5A}" type="datetime1">
              <a:rPr lang="en-US" smtClean="0"/>
              <a:t>6/22/2024</a:t>
            </a:fld>
            <a:endParaRPr lang="en-US"/>
          </a:p>
        </p:txBody>
      </p:sp>
      <p:sp>
        <p:nvSpPr>
          <p:cNvPr id="5" name="Footer Placeholder 4">
            <a:extLst>
              <a:ext uri="{FF2B5EF4-FFF2-40B4-BE49-F238E27FC236}">
                <a16:creationId xmlns:a16="http://schemas.microsoft.com/office/drawing/2014/main" id="{E37376F3-3CCA-9E1D-BB50-154F9FEAF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0D723-F09F-D898-736E-F051CDEC2740}"/>
              </a:ext>
            </a:extLst>
          </p:cNvPr>
          <p:cNvSpPr>
            <a:spLocks noGrp="1"/>
          </p:cNvSpPr>
          <p:nvPr>
            <p:ph type="sldNum" sz="quarter" idx="12"/>
          </p:nvPr>
        </p:nvSpPr>
        <p:spPr/>
        <p:txBody>
          <a:bodyPr/>
          <a:lstStyle>
            <a:lvl1pPr>
              <a:defRPr sz="1600"/>
            </a:lvl1pPr>
          </a:lstStyle>
          <a:p>
            <a:fld id="{B164CFA3-900C-4022-9771-48E0A9E1BF76}" type="slidenum">
              <a:rPr lang="en-US" smtClean="0"/>
              <a:pPr/>
              <a:t>‹#›</a:t>
            </a:fld>
            <a:endParaRPr lang="en-US"/>
          </a:p>
        </p:txBody>
      </p:sp>
    </p:spTree>
    <p:extLst>
      <p:ext uri="{BB962C8B-B14F-4D97-AF65-F5344CB8AC3E}">
        <p14:creationId xmlns:p14="http://schemas.microsoft.com/office/powerpoint/2010/main" val="693862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D1C7-799A-AC85-AD74-6CC190BC39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D84ED0-81E3-5CEF-1C9E-E15A3BB726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A37DC-17EE-B76C-1179-99C3DECD14E7}"/>
              </a:ext>
            </a:extLst>
          </p:cNvPr>
          <p:cNvSpPr>
            <a:spLocks noGrp="1"/>
          </p:cNvSpPr>
          <p:nvPr>
            <p:ph type="dt" sz="half" idx="10"/>
          </p:nvPr>
        </p:nvSpPr>
        <p:spPr/>
        <p:txBody>
          <a:bodyPr/>
          <a:lstStyle/>
          <a:p>
            <a:fld id="{98F34C1C-61D8-44D2-BBEE-C539786659CD}" type="datetime1">
              <a:rPr lang="en-US" smtClean="0"/>
              <a:t>6/22/2024</a:t>
            </a:fld>
            <a:endParaRPr lang="en-US"/>
          </a:p>
        </p:txBody>
      </p:sp>
      <p:sp>
        <p:nvSpPr>
          <p:cNvPr id="5" name="Footer Placeholder 4">
            <a:extLst>
              <a:ext uri="{FF2B5EF4-FFF2-40B4-BE49-F238E27FC236}">
                <a16:creationId xmlns:a16="http://schemas.microsoft.com/office/drawing/2014/main" id="{5319DBF8-020A-5B83-C3BB-0505F993F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868EB-1F6D-5B37-C4EB-AB063289AB6E}"/>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1231410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ED37-0384-9B43-BC98-A01302DD95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5697A-BDE4-CDD2-5875-7628CBAA92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22862C-2156-F57D-89F3-E39C857CF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8FF0B-9B5B-34A9-06E1-F3E94399E73F}"/>
              </a:ext>
            </a:extLst>
          </p:cNvPr>
          <p:cNvSpPr>
            <a:spLocks noGrp="1"/>
          </p:cNvSpPr>
          <p:nvPr>
            <p:ph type="dt" sz="half" idx="10"/>
          </p:nvPr>
        </p:nvSpPr>
        <p:spPr/>
        <p:txBody>
          <a:bodyPr/>
          <a:lstStyle/>
          <a:p>
            <a:fld id="{C4D7EA7D-1499-4267-B92F-A52206EB3DB3}" type="datetime1">
              <a:rPr lang="en-US" smtClean="0"/>
              <a:t>6/22/2024</a:t>
            </a:fld>
            <a:endParaRPr lang="en-US"/>
          </a:p>
        </p:txBody>
      </p:sp>
      <p:sp>
        <p:nvSpPr>
          <p:cNvPr id="6" name="Footer Placeholder 5">
            <a:extLst>
              <a:ext uri="{FF2B5EF4-FFF2-40B4-BE49-F238E27FC236}">
                <a16:creationId xmlns:a16="http://schemas.microsoft.com/office/drawing/2014/main" id="{67829E4D-0E98-C94E-A857-27BA83398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9368B-D584-9B3B-7D7E-7B1327F31125}"/>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1283935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A802-C869-430F-5A8A-DA8AD2D1E3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CD6A00-1DD5-6D6D-44D1-EC825FCFD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74E3B2-ADE3-9497-B67A-26D65E7453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11EA30-C98A-AD28-66F1-453C45B9D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6FC5B-F76F-FFA7-EE89-C5233A4190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7B649-14EB-F872-219B-B5C46F7CB7FF}"/>
              </a:ext>
            </a:extLst>
          </p:cNvPr>
          <p:cNvSpPr>
            <a:spLocks noGrp="1"/>
          </p:cNvSpPr>
          <p:nvPr>
            <p:ph type="dt" sz="half" idx="10"/>
          </p:nvPr>
        </p:nvSpPr>
        <p:spPr/>
        <p:txBody>
          <a:bodyPr/>
          <a:lstStyle/>
          <a:p>
            <a:fld id="{6F7ABB30-DF5D-47FB-A198-BB51A631C594}" type="datetime1">
              <a:rPr lang="en-US" smtClean="0"/>
              <a:t>6/22/2024</a:t>
            </a:fld>
            <a:endParaRPr lang="en-US"/>
          </a:p>
        </p:txBody>
      </p:sp>
      <p:sp>
        <p:nvSpPr>
          <p:cNvPr id="8" name="Footer Placeholder 7">
            <a:extLst>
              <a:ext uri="{FF2B5EF4-FFF2-40B4-BE49-F238E27FC236}">
                <a16:creationId xmlns:a16="http://schemas.microsoft.com/office/drawing/2014/main" id="{49344E99-B323-1F7A-5511-2B257DE4CA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C7B7DF-7A22-D094-5685-62D4A018AA85}"/>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3878851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988C-A4DE-CEE3-B7F3-A63E8C1C0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A589C4-84B5-691D-C7C8-80B774003E10}"/>
              </a:ext>
            </a:extLst>
          </p:cNvPr>
          <p:cNvSpPr>
            <a:spLocks noGrp="1"/>
          </p:cNvSpPr>
          <p:nvPr>
            <p:ph type="dt" sz="half" idx="10"/>
          </p:nvPr>
        </p:nvSpPr>
        <p:spPr/>
        <p:txBody>
          <a:bodyPr/>
          <a:lstStyle/>
          <a:p>
            <a:fld id="{15B8886B-0A52-4EC5-B75C-7723C1DB2C58}" type="datetime1">
              <a:rPr lang="en-US" smtClean="0"/>
              <a:t>6/22/2024</a:t>
            </a:fld>
            <a:endParaRPr lang="en-US"/>
          </a:p>
        </p:txBody>
      </p:sp>
      <p:sp>
        <p:nvSpPr>
          <p:cNvPr id="4" name="Footer Placeholder 3">
            <a:extLst>
              <a:ext uri="{FF2B5EF4-FFF2-40B4-BE49-F238E27FC236}">
                <a16:creationId xmlns:a16="http://schemas.microsoft.com/office/drawing/2014/main" id="{A7DDE27F-06F1-1FD4-C6EC-2E224CAF24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9BC90D-F822-6120-F238-C7DFCDC85649}"/>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1318848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0CEA7-FDAF-D446-71D5-EB78C7E1F532}"/>
              </a:ext>
            </a:extLst>
          </p:cNvPr>
          <p:cNvSpPr>
            <a:spLocks noGrp="1"/>
          </p:cNvSpPr>
          <p:nvPr>
            <p:ph type="dt" sz="half" idx="10"/>
          </p:nvPr>
        </p:nvSpPr>
        <p:spPr/>
        <p:txBody>
          <a:bodyPr/>
          <a:lstStyle/>
          <a:p>
            <a:fld id="{F8CA796B-F80C-4421-9955-E4667345700B}" type="datetime1">
              <a:rPr lang="en-US" smtClean="0"/>
              <a:t>6/22/2024</a:t>
            </a:fld>
            <a:endParaRPr lang="en-US"/>
          </a:p>
        </p:txBody>
      </p:sp>
      <p:sp>
        <p:nvSpPr>
          <p:cNvPr id="3" name="Footer Placeholder 2">
            <a:extLst>
              <a:ext uri="{FF2B5EF4-FFF2-40B4-BE49-F238E27FC236}">
                <a16:creationId xmlns:a16="http://schemas.microsoft.com/office/drawing/2014/main" id="{C621B660-22B0-CEDB-FFE2-573339E0BD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C54993-9E59-7D5A-5746-D5B00E817601}"/>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2419633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A846-256F-9A4B-B604-D3C302B188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18DAC1-B352-C434-EC04-4912B19D7F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7FC23-9238-106B-D8E0-978DA6850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8B2EB7-1E1E-B6C1-0F58-512221040221}"/>
              </a:ext>
            </a:extLst>
          </p:cNvPr>
          <p:cNvSpPr>
            <a:spLocks noGrp="1"/>
          </p:cNvSpPr>
          <p:nvPr>
            <p:ph type="dt" sz="half" idx="10"/>
          </p:nvPr>
        </p:nvSpPr>
        <p:spPr/>
        <p:txBody>
          <a:bodyPr/>
          <a:lstStyle/>
          <a:p>
            <a:fld id="{5E3F8A35-A5B8-4918-8819-5293E78E935C}" type="datetime1">
              <a:rPr lang="en-US" smtClean="0"/>
              <a:t>6/22/2024</a:t>
            </a:fld>
            <a:endParaRPr lang="en-US"/>
          </a:p>
        </p:txBody>
      </p:sp>
      <p:sp>
        <p:nvSpPr>
          <p:cNvPr id="6" name="Footer Placeholder 5">
            <a:extLst>
              <a:ext uri="{FF2B5EF4-FFF2-40B4-BE49-F238E27FC236}">
                <a16:creationId xmlns:a16="http://schemas.microsoft.com/office/drawing/2014/main" id="{5F7203FC-9579-5DC3-1080-815C086AE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CF4C4-B1CF-960A-2469-9AC100885074}"/>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394163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D6BAD1-C937-1BC1-795D-B4BF46DE4D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BE4E39-56B2-1A54-CA43-516B1C898B0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AD7FCC-163E-35C3-2308-A2DC0AFB7E80}"/>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5" name="页脚占位符 4">
            <a:extLst>
              <a:ext uri="{FF2B5EF4-FFF2-40B4-BE49-F238E27FC236}">
                <a16:creationId xmlns:a16="http://schemas.microsoft.com/office/drawing/2014/main" id="{F8CFB58C-42AB-6FD6-BA82-6264B8FB6D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0D247A-D5AE-4E29-5085-95F1DAA4CEE2}"/>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400179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CA90E-E66C-F4D7-EF52-21B84023F6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61550E-160E-7CD8-A05F-3DAAEC323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2AAAA0-D36F-4408-469B-80751D9F8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EF7DEE-A94E-54C4-F11E-4710A20CDC13}"/>
              </a:ext>
            </a:extLst>
          </p:cNvPr>
          <p:cNvSpPr>
            <a:spLocks noGrp="1"/>
          </p:cNvSpPr>
          <p:nvPr>
            <p:ph type="dt" sz="half" idx="10"/>
          </p:nvPr>
        </p:nvSpPr>
        <p:spPr/>
        <p:txBody>
          <a:bodyPr/>
          <a:lstStyle/>
          <a:p>
            <a:fld id="{980454BA-8080-4455-929F-8AF60A27EC8B}" type="datetime1">
              <a:rPr lang="en-US" smtClean="0"/>
              <a:t>6/22/2024</a:t>
            </a:fld>
            <a:endParaRPr lang="en-US"/>
          </a:p>
        </p:txBody>
      </p:sp>
      <p:sp>
        <p:nvSpPr>
          <p:cNvPr id="6" name="Footer Placeholder 5">
            <a:extLst>
              <a:ext uri="{FF2B5EF4-FFF2-40B4-BE49-F238E27FC236}">
                <a16:creationId xmlns:a16="http://schemas.microsoft.com/office/drawing/2014/main" id="{8D89FFB9-52F0-3F95-1DFA-BCCD1C5FC9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0A0F28-D252-7DA1-6AFC-9AB4A5DA9299}"/>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1090623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C3B50-AA58-36DC-19CE-FCC5B4AB2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02894C-C045-1EFF-9934-E981FA3647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3A028-DCDF-11D1-0452-26C00F0567C4}"/>
              </a:ext>
            </a:extLst>
          </p:cNvPr>
          <p:cNvSpPr>
            <a:spLocks noGrp="1"/>
          </p:cNvSpPr>
          <p:nvPr>
            <p:ph type="dt" sz="half" idx="10"/>
          </p:nvPr>
        </p:nvSpPr>
        <p:spPr/>
        <p:txBody>
          <a:bodyPr/>
          <a:lstStyle/>
          <a:p>
            <a:fld id="{50310CE0-8356-446D-97A5-23ABD5A7F0BA}" type="datetime1">
              <a:rPr lang="en-US" smtClean="0"/>
              <a:t>6/22/2024</a:t>
            </a:fld>
            <a:endParaRPr lang="en-US"/>
          </a:p>
        </p:txBody>
      </p:sp>
      <p:sp>
        <p:nvSpPr>
          <p:cNvPr id="5" name="Footer Placeholder 4">
            <a:extLst>
              <a:ext uri="{FF2B5EF4-FFF2-40B4-BE49-F238E27FC236}">
                <a16:creationId xmlns:a16="http://schemas.microsoft.com/office/drawing/2014/main" id="{14179B7D-DE56-45D7-909D-C3172ECA8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B523A-C12B-E995-5342-C7333219262C}"/>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1181914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AB9FC4-815C-440B-BA88-E0F7FAD98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E1020C-F52A-C7FB-8675-490C67BEF8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0D4AE-381A-C0F4-AF4F-3B2895901B1B}"/>
              </a:ext>
            </a:extLst>
          </p:cNvPr>
          <p:cNvSpPr>
            <a:spLocks noGrp="1"/>
          </p:cNvSpPr>
          <p:nvPr>
            <p:ph type="dt" sz="half" idx="10"/>
          </p:nvPr>
        </p:nvSpPr>
        <p:spPr/>
        <p:txBody>
          <a:bodyPr/>
          <a:lstStyle/>
          <a:p>
            <a:fld id="{3203B48D-E4EA-4B42-89D0-E1017794A211}" type="datetime1">
              <a:rPr lang="en-US" smtClean="0"/>
              <a:t>6/22/2024</a:t>
            </a:fld>
            <a:endParaRPr lang="en-US"/>
          </a:p>
        </p:txBody>
      </p:sp>
      <p:sp>
        <p:nvSpPr>
          <p:cNvPr id="5" name="Footer Placeholder 4">
            <a:extLst>
              <a:ext uri="{FF2B5EF4-FFF2-40B4-BE49-F238E27FC236}">
                <a16:creationId xmlns:a16="http://schemas.microsoft.com/office/drawing/2014/main" id="{8DBCB9A5-3646-8B08-B26A-B586EA709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50C36-6405-5EDE-0219-B0A3F315AE7F}"/>
              </a:ext>
            </a:extLst>
          </p:cNvPr>
          <p:cNvSpPr>
            <a:spLocks noGrp="1"/>
          </p:cNvSpPr>
          <p:nvPr>
            <p:ph type="sldNum" sz="quarter" idx="12"/>
          </p:nvPr>
        </p:nvSpPr>
        <p:spPr/>
        <p:txBody>
          <a:bodyPr/>
          <a:lstStyle/>
          <a:p>
            <a:fld id="{B164CFA3-900C-4022-9771-48E0A9E1BF76}" type="slidenum">
              <a:rPr lang="en-US" smtClean="0"/>
              <a:t>‹#›</a:t>
            </a:fld>
            <a:endParaRPr lang="en-US"/>
          </a:p>
        </p:txBody>
      </p:sp>
    </p:spTree>
    <p:extLst>
      <p:ext uri="{BB962C8B-B14F-4D97-AF65-F5344CB8AC3E}">
        <p14:creationId xmlns:p14="http://schemas.microsoft.com/office/powerpoint/2010/main" val="60228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116731-BFE1-D6D9-21F2-DAF2BAEB5A4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C29BF27-904D-9FAE-938D-BDC9D3A433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4390CE1-EB4A-CC46-31F9-F5C28BB7B59C}"/>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5" name="页脚占位符 4">
            <a:extLst>
              <a:ext uri="{FF2B5EF4-FFF2-40B4-BE49-F238E27FC236}">
                <a16:creationId xmlns:a16="http://schemas.microsoft.com/office/drawing/2014/main" id="{40C6861D-A0C2-6ED3-913F-A3C301DCCC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EFE3F2-7B85-F346-B96E-4FBEC6829454}"/>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176278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7E84C5-DE2A-F05D-BF25-F9D654D3886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C9C00F-9B65-B97A-132D-87133DD6E8B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4B75AF3-65AF-A652-B4B4-1E97845B36B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68AEC97-97E1-69AD-8D23-5884240A724B}"/>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6" name="页脚占位符 5">
            <a:extLst>
              <a:ext uri="{FF2B5EF4-FFF2-40B4-BE49-F238E27FC236}">
                <a16:creationId xmlns:a16="http://schemas.microsoft.com/office/drawing/2014/main" id="{212B86CE-9BE1-3FEF-8A9D-FB4BE32DF8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026588A-D719-B2F6-B0AD-9565D05A72A0}"/>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273691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6BA2DB-6DCB-233A-E9D0-E96CEACA188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B1E0FD1-B968-C868-93BE-10C61F04D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A97563A-08E2-C780-27D2-2279E3E6F7B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5608888-6086-7E10-379F-B455F64B13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8DB780F-037E-BE12-E56F-EA2BB708081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0EF3EF1-1EC6-CB49-4EFD-4748625AFE2C}"/>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8" name="页脚占位符 7">
            <a:extLst>
              <a:ext uri="{FF2B5EF4-FFF2-40B4-BE49-F238E27FC236}">
                <a16:creationId xmlns:a16="http://schemas.microsoft.com/office/drawing/2014/main" id="{1B750B90-9E49-62DE-07FC-AF8E1029601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5966CD6-463A-F5DC-74B2-16F254CFF043}"/>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156791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50CDF-1FB6-4FE2-F05F-B8CDA3C92F9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F2E70E-503A-085E-0BF3-B5DD2EE941AD}"/>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4" name="页脚占位符 3">
            <a:extLst>
              <a:ext uri="{FF2B5EF4-FFF2-40B4-BE49-F238E27FC236}">
                <a16:creationId xmlns:a16="http://schemas.microsoft.com/office/drawing/2014/main" id="{41FB6394-A04D-E6F0-5919-4FBF9B856C8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8602DB2-8FF6-D0B8-CD1B-4E57682F0BC4}"/>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339084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2A73C8-62A7-599E-5CE2-18040D7BA2CA}"/>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3" name="页脚占位符 2">
            <a:extLst>
              <a:ext uri="{FF2B5EF4-FFF2-40B4-BE49-F238E27FC236}">
                <a16:creationId xmlns:a16="http://schemas.microsoft.com/office/drawing/2014/main" id="{753C9C46-E7CE-29B0-3EC7-CD84E4DE52E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230E1FC-57AF-93BA-571E-7E7C64B78EC0}"/>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379035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9A466F-14B9-FB96-5548-4E1DE8BD8E7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7B3F95-34A3-C165-52AF-E5FA09ACE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543548D-A235-93E4-928C-E4F8BFEC48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2F58A3-3E04-A4DD-3D40-5F03B5858DDA}"/>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6" name="页脚占位符 5">
            <a:extLst>
              <a:ext uri="{FF2B5EF4-FFF2-40B4-BE49-F238E27FC236}">
                <a16:creationId xmlns:a16="http://schemas.microsoft.com/office/drawing/2014/main" id="{F99EBC8B-92CA-29B8-9436-CF91FDB4F6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0584F66-DB22-CF7D-BACD-541A09AF3B29}"/>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400802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4CAC9-BAA6-FAB3-2103-ACAEA5F1968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E8A995A-7AC5-EBA9-9160-389FCE76C8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5C49D73-7E20-EF52-35D0-53282A82F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4BEB61-9CBD-8B7A-3EA0-5A0DCF1380A1}"/>
              </a:ext>
            </a:extLst>
          </p:cNvPr>
          <p:cNvSpPr>
            <a:spLocks noGrp="1"/>
          </p:cNvSpPr>
          <p:nvPr>
            <p:ph type="dt" sz="half" idx="10"/>
          </p:nvPr>
        </p:nvSpPr>
        <p:spPr/>
        <p:txBody>
          <a:bodyPr/>
          <a:lstStyle/>
          <a:p>
            <a:fld id="{1AC3C82A-E76E-4C50-A767-C762EEFB6B3E}" type="datetimeFigureOut">
              <a:rPr lang="zh-CN" altLang="en-US" smtClean="0"/>
              <a:t>2024/06/22</a:t>
            </a:fld>
            <a:endParaRPr lang="zh-CN" altLang="en-US"/>
          </a:p>
        </p:txBody>
      </p:sp>
      <p:sp>
        <p:nvSpPr>
          <p:cNvPr id="6" name="页脚占位符 5">
            <a:extLst>
              <a:ext uri="{FF2B5EF4-FFF2-40B4-BE49-F238E27FC236}">
                <a16:creationId xmlns:a16="http://schemas.microsoft.com/office/drawing/2014/main" id="{A3AA6565-2991-5175-D4C1-48A856C329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6861CD-651F-7FA9-4C87-025411620292}"/>
              </a:ext>
            </a:extLst>
          </p:cNvPr>
          <p:cNvSpPr>
            <a:spLocks noGrp="1"/>
          </p:cNvSpPr>
          <p:nvPr>
            <p:ph type="sldNum" sz="quarter" idx="12"/>
          </p:nvPr>
        </p:nvSpPr>
        <p:spPr/>
        <p:txBody>
          <a:body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390514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D503679-07AE-35B2-AFAD-ED71B4E820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9AED771-AE9C-AC0C-0279-27CDE3B334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C8ABD2-6A11-E511-4107-100B5577B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C3C82A-E76E-4C50-A767-C762EEFB6B3E}" type="datetimeFigureOut">
              <a:rPr lang="zh-CN" altLang="en-US" smtClean="0"/>
              <a:t>2024/06/22</a:t>
            </a:fld>
            <a:endParaRPr lang="zh-CN" altLang="en-US"/>
          </a:p>
        </p:txBody>
      </p:sp>
      <p:sp>
        <p:nvSpPr>
          <p:cNvPr id="5" name="页脚占位符 4">
            <a:extLst>
              <a:ext uri="{FF2B5EF4-FFF2-40B4-BE49-F238E27FC236}">
                <a16:creationId xmlns:a16="http://schemas.microsoft.com/office/drawing/2014/main" id="{F85943EE-5786-C3C1-DEE1-B18E255E6F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C638A098-FD95-82A7-CDB1-8CD12E803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4C9642-9BC9-4AD8-8281-2D4C5BD3D716}" type="slidenum">
              <a:rPr lang="zh-CN" altLang="en-US" smtClean="0"/>
              <a:t>‹#›</a:t>
            </a:fld>
            <a:endParaRPr lang="zh-CN" altLang="en-US"/>
          </a:p>
        </p:txBody>
      </p:sp>
    </p:spTree>
    <p:extLst>
      <p:ext uri="{BB962C8B-B14F-4D97-AF65-F5344CB8AC3E}">
        <p14:creationId xmlns:p14="http://schemas.microsoft.com/office/powerpoint/2010/main" val="1267279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DDA022-CB45-9BAD-13DF-55270677C7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ECBFD0-0972-D783-9EC5-3FFCA54805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556CA-FD80-A109-EA8D-34ADA03795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E257F0-E9CE-40BF-8835-FA5653AB2C49}" type="datetime1">
              <a:rPr lang="en-US" smtClean="0"/>
              <a:t>6/22/2024</a:t>
            </a:fld>
            <a:endParaRPr lang="en-US"/>
          </a:p>
        </p:txBody>
      </p:sp>
      <p:sp>
        <p:nvSpPr>
          <p:cNvPr id="5" name="Footer Placeholder 4">
            <a:extLst>
              <a:ext uri="{FF2B5EF4-FFF2-40B4-BE49-F238E27FC236}">
                <a16:creationId xmlns:a16="http://schemas.microsoft.com/office/drawing/2014/main" id="{596957C5-9A2B-E7F9-398A-F21D6832EE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521C66B-1736-93D2-20BD-DDEA6C546A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64CFA3-900C-4022-9771-48E0A9E1BF76}" type="slidenum">
              <a:rPr lang="en-US" smtClean="0"/>
              <a:t>‹#›</a:t>
            </a:fld>
            <a:endParaRPr lang="en-US"/>
          </a:p>
        </p:txBody>
      </p:sp>
    </p:spTree>
    <p:extLst>
      <p:ext uri="{BB962C8B-B14F-4D97-AF65-F5344CB8AC3E}">
        <p14:creationId xmlns:p14="http://schemas.microsoft.com/office/powerpoint/2010/main" val="415431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hyperlink" Target="http://8.138.6.6:10003/"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mailto:lyn@123.com"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jan.peters@tu-darmstadt.de" TargetMode="External"/><Relationship Id="rId5" Type="http://schemas.openxmlformats.org/officeDocument/2006/relationships/image" Target="../media/image6.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B424171-A8C4-0A49-60B0-1ED50EDCCD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6"/>
          <a:stretch/>
        </p:blipFill>
        <p:spPr bwMode="auto">
          <a:xfrm>
            <a:off x="-60158" y="-155283"/>
            <a:ext cx="12312316" cy="71685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AAD0EAE-09F7-EF29-39D6-C5EA1B21A39C}"/>
              </a:ext>
            </a:extLst>
          </p:cNvPr>
          <p:cNvSpPr/>
          <p:nvPr/>
        </p:nvSpPr>
        <p:spPr>
          <a:xfrm>
            <a:off x="-60158" y="-155283"/>
            <a:ext cx="12312316" cy="7168565"/>
          </a:xfrm>
          <a:prstGeom prst="rect">
            <a:avLst/>
          </a:prstGeom>
          <a:solidFill>
            <a:schemeClr val="bg2">
              <a:lumMod val="2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标题 1">
            <a:extLst>
              <a:ext uri="{FF2B5EF4-FFF2-40B4-BE49-F238E27FC236}">
                <a16:creationId xmlns:a16="http://schemas.microsoft.com/office/drawing/2014/main" id="{C07C8F5A-B643-C0ED-258D-A52FCAAF0512}"/>
              </a:ext>
            </a:extLst>
          </p:cNvPr>
          <p:cNvSpPr>
            <a:spLocks noGrp="1"/>
          </p:cNvSpPr>
          <p:nvPr>
            <p:ph type="ctrTitle"/>
          </p:nvPr>
        </p:nvSpPr>
        <p:spPr>
          <a:xfrm>
            <a:off x="701842" y="1072654"/>
            <a:ext cx="10788316" cy="2900518"/>
          </a:xfrm>
        </p:spPr>
        <p:txBody>
          <a:bodyPr>
            <a:normAutofit/>
          </a:bodyPr>
          <a:lstStyle/>
          <a:p>
            <a:r>
              <a:rPr lang="en-US" altLang="zh-CN" sz="12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Idea King</a:t>
            </a:r>
            <a:endParaRPr lang="zh-CN" altLang="en-US" sz="124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副标题 2">
            <a:extLst>
              <a:ext uri="{FF2B5EF4-FFF2-40B4-BE49-F238E27FC236}">
                <a16:creationId xmlns:a16="http://schemas.microsoft.com/office/drawing/2014/main" id="{F8EF49EE-FBA0-783A-4A7C-E793586BC5D3}"/>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n-US" altLang="zh-CN" sz="36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Understand, propose, and evolve </a:t>
            </a:r>
          </a:p>
        </p:txBody>
      </p:sp>
      <p:sp>
        <p:nvSpPr>
          <p:cNvPr id="2" name="Slide Number Placeholder 1">
            <a:extLst>
              <a:ext uri="{FF2B5EF4-FFF2-40B4-BE49-F238E27FC236}">
                <a16:creationId xmlns:a16="http://schemas.microsoft.com/office/drawing/2014/main" id="{45BF8D5A-BB35-DDBE-00F0-EF88F2FB34FD}"/>
              </a:ext>
            </a:extLst>
          </p:cNvPr>
          <p:cNvSpPr>
            <a:spLocks noGrp="1"/>
          </p:cNvSpPr>
          <p:nvPr>
            <p:ph type="sldNum" sz="quarter" idx="12"/>
          </p:nvPr>
        </p:nvSpPr>
        <p:spPr/>
        <p:txBody>
          <a:bodyPr/>
          <a:lstStyle/>
          <a:p>
            <a:fld id="{B164CFA3-900C-4022-9771-48E0A9E1BF76}" type="slidenum">
              <a:rPr lang="en-US" smtClean="0"/>
              <a:t>1</a:t>
            </a:fld>
            <a:endParaRPr lang="en-US"/>
          </a:p>
        </p:txBody>
      </p:sp>
      <p:pic>
        <p:nvPicPr>
          <p:cNvPr id="4" name="Picture 3">
            <a:extLst>
              <a:ext uri="{FF2B5EF4-FFF2-40B4-BE49-F238E27FC236}">
                <a16:creationId xmlns:a16="http://schemas.microsoft.com/office/drawing/2014/main" id="{9FAC3DE6-0177-B5B4-1797-BB46B64EF1D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8086" y1="68359" x2="40527" y2="75195"/>
                        <a14:foregroundMark x1="78223" y1="38770" x2="76367" y2="41406"/>
                        <a14:foregroundMark x1="76270" y1="49121" x2="79980" y2="48828"/>
                        <a14:foregroundMark x1="76270" y1="60449" x2="77832" y2="62207"/>
                        <a14:foregroundMark x1="22461" y1="49121" x2="26172" y2="49316"/>
                        <a14:foregroundMark x1="26563" y1="38867" x2="28223" y2="39746"/>
                        <a14:foregroundMark x1="25977" y1="62695" x2="27734" y2="61230"/>
                        <a14:foregroundMark x1="36035" y1="75879" x2="43945" y2="75977"/>
                      </a14:backgroundRemoval>
                    </a14:imgEffect>
                  </a14:imgLayer>
                </a14:imgProps>
              </a:ext>
            </a:extLst>
          </a:blip>
          <a:stretch>
            <a:fillRect/>
          </a:stretch>
        </p:blipFill>
        <p:spPr>
          <a:xfrm>
            <a:off x="-134071" y="1466851"/>
            <a:ext cx="2763692" cy="2763692"/>
          </a:xfrm>
          <a:prstGeom prst="rect">
            <a:avLst/>
          </a:prstGeom>
        </p:spPr>
      </p:pic>
    </p:spTree>
    <p:extLst>
      <p:ext uri="{BB962C8B-B14F-4D97-AF65-F5344CB8AC3E}">
        <p14:creationId xmlns:p14="http://schemas.microsoft.com/office/powerpoint/2010/main" val="37610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4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6E4B8095-7B24-F24B-49AC-EDAA4AFF4A4F}"/>
              </a:ext>
            </a:extLst>
          </p:cNvPr>
          <p:cNvSpPr txBox="1"/>
          <p:nvPr/>
        </p:nvSpPr>
        <p:spPr>
          <a:xfrm>
            <a:off x="239843" y="131182"/>
            <a:ext cx="4676932"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rPr>
              <a:t>Settings</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id="{43E3405A-4B63-2C5F-A7B6-0CF716784C6A}"/>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descr="图片包含 文本&#10;&#10;已自动生成说明">
            <a:extLst>
              <a:ext uri="{FF2B5EF4-FFF2-40B4-BE49-F238E27FC236}">
                <a16:creationId xmlns:a16="http://schemas.microsoft.com/office/drawing/2014/main" id="{B05CDCE5-6BFD-3C83-BF8F-9173D81626BB}"/>
              </a:ext>
            </a:extLst>
          </p:cNvPr>
          <p:cNvPicPr>
            <a:picLocks noChangeAspect="1"/>
          </p:cNvPicPr>
          <p:nvPr/>
        </p:nvPicPr>
        <p:blipFill>
          <a:blip r:embed="rId2"/>
          <a:stretch>
            <a:fillRect/>
          </a:stretch>
        </p:blipFill>
        <p:spPr>
          <a:xfrm>
            <a:off x="7133501" y="128363"/>
            <a:ext cx="4673600" cy="917199"/>
          </a:xfrm>
          <a:prstGeom prst="rect">
            <a:avLst/>
          </a:prstGeom>
        </p:spPr>
      </p:pic>
      <p:pic>
        <p:nvPicPr>
          <p:cNvPr id="9" name="图片 8" descr="图片包含 游戏机, 电脑&#10;&#10;已自动生成说明">
            <a:extLst>
              <a:ext uri="{FF2B5EF4-FFF2-40B4-BE49-F238E27FC236}">
                <a16:creationId xmlns:a16="http://schemas.microsoft.com/office/drawing/2014/main" id="{B131C9D7-CB72-6A53-499C-88A4E868AF2F}"/>
              </a:ext>
            </a:extLst>
          </p:cNvPr>
          <p:cNvPicPr>
            <a:picLocks noChangeAspect="1"/>
          </p:cNvPicPr>
          <p:nvPr/>
        </p:nvPicPr>
        <p:blipFill>
          <a:blip r:embed="rId3"/>
          <a:stretch>
            <a:fillRect/>
          </a:stretch>
        </p:blipFill>
        <p:spPr>
          <a:xfrm>
            <a:off x="3680245" y="1099206"/>
            <a:ext cx="1960120" cy="1621229"/>
          </a:xfrm>
          <a:prstGeom prst="rect">
            <a:avLst/>
          </a:prstGeom>
        </p:spPr>
      </p:pic>
      <p:sp>
        <p:nvSpPr>
          <p:cNvPr id="10" name="文本框 9">
            <a:extLst>
              <a:ext uri="{FF2B5EF4-FFF2-40B4-BE49-F238E27FC236}">
                <a16:creationId xmlns:a16="http://schemas.microsoft.com/office/drawing/2014/main" id="{E46FE8A9-C28A-E497-8C1F-D0CE4DB49E3E}"/>
              </a:ext>
            </a:extLst>
          </p:cNvPr>
          <p:cNvSpPr txBox="1"/>
          <p:nvPr/>
        </p:nvSpPr>
        <p:spPr>
          <a:xfrm>
            <a:off x="3758442" y="2755007"/>
            <a:ext cx="1805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b="1">
                <a:solidFill>
                  <a:schemeClr val="tx2">
                    <a:lumMod val="75000"/>
                    <a:lumOff val="25000"/>
                  </a:schemeClr>
                </a:solidFill>
                <a:ea typeface="等线"/>
              </a:rPr>
              <a:t>8*A800</a:t>
            </a:r>
          </a:p>
        </p:txBody>
      </p:sp>
      <p:pic>
        <p:nvPicPr>
          <p:cNvPr id="13" name="图片 12" descr="文本&#10;&#10;已自动生成说明">
            <a:extLst>
              <a:ext uri="{FF2B5EF4-FFF2-40B4-BE49-F238E27FC236}">
                <a16:creationId xmlns:a16="http://schemas.microsoft.com/office/drawing/2014/main" id="{C4190BED-F088-0ECC-28D7-35CA2DAF10EF}"/>
              </a:ext>
            </a:extLst>
          </p:cNvPr>
          <p:cNvPicPr>
            <a:picLocks noChangeAspect="1"/>
          </p:cNvPicPr>
          <p:nvPr/>
        </p:nvPicPr>
        <p:blipFill>
          <a:blip r:embed="rId4"/>
          <a:stretch>
            <a:fillRect/>
          </a:stretch>
        </p:blipFill>
        <p:spPr>
          <a:xfrm>
            <a:off x="202192" y="3897668"/>
            <a:ext cx="5695950" cy="1485900"/>
          </a:xfrm>
          <a:prstGeom prst="rect">
            <a:avLst/>
          </a:prstGeom>
        </p:spPr>
      </p:pic>
      <p:pic>
        <p:nvPicPr>
          <p:cNvPr id="14" name="图片 13" descr="图形用户界面, 应用程序&#10;&#10;已自动生成说明">
            <a:extLst>
              <a:ext uri="{FF2B5EF4-FFF2-40B4-BE49-F238E27FC236}">
                <a16:creationId xmlns:a16="http://schemas.microsoft.com/office/drawing/2014/main" id="{6D99342D-F4C3-F941-5AC5-3932C5BCD8AF}"/>
              </a:ext>
            </a:extLst>
          </p:cNvPr>
          <p:cNvPicPr>
            <a:picLocks noChangeAspect="1"/>
          </p:cNvPicPr>
          <p:nvPr/>
        </p:nvPicPr>
        <p:blipFill>
          <a:blip r:embed="rId5"/>
          <a:stretch>
            <a:fillRect/>
          </a:stretch>
        </p:blipFill>
        <p:spPr>
          <a:xfrm>
            <a:off x="-2357" y="5400010"/>
            <a:ext cx="9453026" cy="1370802"/>
          </a:xfrm>
          <a:prstGeom prst="rect">
            <a:avLst/>
          </a:prstGeom>
        </p:spPr>
      </p:pic>
      <p:pic>
        <p:nvPicPr>
          <p:cNvPr id="2" name="图片 1">
            <a:extLst>
              <a:ext uri="{FF2B5EF4-FFF2-40B4-BE49-F238E27FC236}">
                <a16:creationId xmlns:a16="http://schemas.microsoft.com/office/drawing/2014/main" id="{859E7520-F046-F7CC-D1CE-330E92DF54C9}"/>
              </a:ext>
            </a:extLst>
          </p:cNvPr>
          <p:cNvPicPr>
            <a:picLocks noChangeAspect="1"/>
          </p:cNvPicPr>
          <p:nvPr/>
        </p:nvPicPr>
        <p:blipFill>
          <a:blip r:embed="rId6"/>
          <a:stretch>
            <a:fillRect/>
          </a:stretch>
        </p:blipFill>
        <p:spPr>
          <a:xfrm>
            <a:off x="7519631" y="1262417"/>
            <a:ext cx="4175649" cy="4037462"/>
          </a:xfrm>
          <a:prstGeom prst="rect">
            <a:avLst/>
          </a:prstGeom>
        </p:spPr>
      </p:pic>
      <p:sp>
        <p:nvSpPr>
          <p:cNvPr id="3" name="文本框 2">
            <a:extLst>
              <a:ext uri="{FF2B5EF4-FFF2-40B4-BE49-F238E27FC236}">
                <a16:creationId xmlns:a16="http://schemas.microsoft.com/office/drawing/2014/main" id="{2986E5B5-D9A8-7620-BF9A-29E5A5AF2ABC}"/>
              </a:ext>
            </a:extLst>
          </p:cNvPr>
          <p:cNvSpPr txBox="1"/>
          <p:nvPr/>
        </p:nvSpPr>
        <p:spPr>
          <a:xfrm>
            <a:off x="561832" y="204034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rPr>
              <a:t>Conduct on</a:t>
            </a:r>
          </a:p>
        </p:txBody>
      </p:sp>
    </p:spTree>
    <p:extLst>
      <p:ext uri="{BB962C8B-B14F-4D97-AF65-F5344CB8AC3E}">
        <p14:creationId xmlns:p14="http://schemas.microsoft.com/office/powerpoint/2010/main" val="3278126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rPr>
              <a:t>Results - Loss</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id="{62942988-5758-84EC-130E-0600ABA19496}"/>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lide Number Placeholder 7">
            <a:extLst>
              <a:ext uri="{FF2B5EF4-FFF2-40B4-BE49-F238E27FC236}">
                <a16:creationId xmlns:a16="http://schemas.microsoft.com/office/drawing/2014/main" id="{C478D938-5343-5FAF-05CC-EF92B1DF4DEA}"/>
              </a:ext>
            </a:extLst>
          </p:cNvPr>
          <p:cNvSpPr>
            <a:spLocks noGrp="1"/>
          </p:cNvSpPr>
          <p:nvPr>
            <p:ph type="sldNum" sz="quarter" idx="12"/>
          </p:nvPr>
        </p:nvSpPr>
        <p:spPr/>
        <p:txBody>
          <a:bodyPr/>
          <a:lstStyle/>
          <a:p>
            <a:fld id="{B164CFA3-900C-4022-9771-48E0A9E1BF76}" type="slidenum">
              <a:rPr lang="en-US" smtClean="0"/>
              <a:t>11</a:t>
            </a:fld>
            <a:endParaRPr lang="en-US"/>
          </a:p>
        </p:txBody>
      </p:sp>
      <p:pic>
        <p:nvPicPr>
          <p:cNvPr id="4" name="图片 3" descr="图表, 直方图&#10;&#10;已自动生成说明">
            <a:extLst>
              <a:ext uri="{FF2B5EF4-FFF2-40B4-BE49-F238E27FC236}">
                <a16:creationId xmlns:a16="http://schemas.microsoft.com/office/drawing/2014/main" id="{46951A7C-15A8-91EC-8498-941496B63D4D}"/>
              </a:ext>
            </a:extLst>
          </p:cNvPr>
          <p:cNvPicPr>
            <a:picLocks noChangeAspect="1"/>
          </p:cNvPicPr>
          <p:nvPr/>
        </p:nvPicPr>
        <p:blipFill>
          <a:blip r:embed="rId3"/>
          <a:stretch>
            <a:fillRect/>
          </a:stretch>
        </p:blipFill>
        <p:spPr>
          <a:xfrm>
            <a:off x="239059" y="1852707"/>
            <a:ext cx="5513295" cy="4131236"/>
          </a:xfrm>
          <a:prstGeom prst="rect">
            <a:avLst/>
          </a:prstGeom>
        </p:spPr>
      </p:pic>
      <p:pic>
        <p:nvPicPr>
          <p:cNvPr id="5" name="图片 4" descr="图表, 折线图&#10;&#10;已自动生成说明">
            <a:extLst>
              <a:ext uri="{FF2B5EF4-FFF2-40B4-BE49-F238E27FC236}">
                <a16:creationId xmlns:a16="http://schemas.microsoft.com/office/drawing/2014/main" id="{5209A7C2-CB67-A401-6CAB-3B886CF93E21}"/>
              </a:ext>
            </a:extLst>
          </p:cNvPr>
          <p:cNvPicPr>
            <a:picLocks noChangeAspect="1"/>
          </p:cNvPicPr>
          <p:nvPr/>
        </p:nvPicPr>
        <p:blipFill>
          <a:blip r:embed="rId4"/>
          <a:stretch>
            <a:fillRect/>
          </a:stretch>
        </p:blipFill>
        <p:spPr>
          <a:xfrm>
            <a:off x="5834529" y="1852706"/>
            <a:ext cx="5520766" cy="4131236"/>
          </a:xfrm>
          <a:prstGeom prst="rect">
            <a:avLst/>
          </a:prstGeom>
        </p:spPr>
      </p:pic>
      <p:sp>
        <p:nvSpPr>
          <p:cNvPr id="3" name="文本框 2">
            <a:extLst>
              <a:ext uri="{FF2B5EF4-FFF2-40B4-BE49-F238E27FC236}">
                <a16:creationId xmlns:a16="http://schemas.microsoft.com/office/drawing/2014/main" id="{67AE7901-FBB1-84B8-1703-4B07F350CA4E}"/>
              </a:ext>
            </a:extLst>
          </p:cNvPr>
          <p:cNvSpPr txBox="1"/>
          <p:nvPr/>
        </p:nvSpPr>
        <p:spPr>
          <a:xfrm>
            <a:off x="3679372" y="1197429"/>
            <a:ext cx="5500914" cy="656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rPr>
              <a:t>Train on NIPS 2023</a:t>
            </a:r>
          </a:p>
        </p:txBody>
      </p:sp>
    </p:spTree>
    <p:extLst>
      <p:ext uri="{BB962C8B-B14F-4D97-AF65-F5344CB8AC3E}">
        <p14:creationId xmlns:p14="http://schemas.microsoft.com/office/powerpoint/2010/main" val="249241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rPr>
              <a:t>Results - Metric</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id="{62942988-5758-84EC-130E-0600ABA19496}"/>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lide Number Placeholder 7">
            <a:extLst>
              <a:ext uri="{FF2B5EF4-FFF2-40B4-BE49-F238E27FC236}">
                <a16:creationId xmlns:a16="http://schemas.microsoft.com/office/drawing/2014/main" id="{C478D938-5343-5FAF-05CC-EF92B1DF4DEA}"/>
              </a:ext>
            </a:extLst>
          </p:cNvPr>
          <p:cNvSpPr>
            <a:spLocks noGrp="1"/>
          </p:cNvSpPr>
          <p:nvPr>
            <p:ph type="sldNum" sz="quarter" idx="12"/>
          </p:nvPr>
        </p:nvSpPr>
        <p:spPr/>
        <p:txBody>
          <a:bodyPr/>
          <a:lstStyle/>
          <a:p>
            <a:fld id="{B164CFA3-900C-4022-9771-48E0A9E1BF76}" type="slidenum">
              <a:rPr lang="en-US" smtClean="0"/>
              <a:t>12</a:t>
            </a:fld>
            <a:endParaRPr lang="en-US"/>
          </a:p>
        </p:txBody>
      </p:sp>
      <p:pic>
        <p:nvPicPr>
          <p:cNvPr id="3" name="图片 2" descr="图形用户界面, 文本&#10;&#10;已自动生成说明">
            <a:extLst>
              <a:ext uri="{FF2B5EF4-FFF2-40B4-BE49-F238E27FC236}">
                <a16:creationId xmlns:a16="http://schemas.microsoft.com/office/drawing/2014/main" id="{5C6FADF6-3824-A07C-F58E-D73EC7BB1327}"/>
              </a:ext>
            </a:extLst>
          </p:cNvPr>
          <p:cNvPicPr>
            <a:picLocks noChangeAspect="1"/>
          </p:cNvPicPr>
          <p:nvPr/>
        </p:nvPicPr>
        <p:blipFill>
          <a:blip r:embed="rId3"/>
          <a:stretch>
            <a:fillRect/>
          </a:stretch>
        </p:blipFill>
        <p:spPr>
          <a:xfrm>
            <a:off x="370115" y="1606317"/>
            <a:ext cx="10951029" cy="1678682"/>
          </a:xfrm>
          <a:prstGeom prst="rect">
            <a:avLst/>
          </a:prstGeom>
        </p:spPr>
      </p:pic>
      <p:sp>
        <p:nvSpPr>
          <p:cNvPr id="2" name="文本框 1">
            <a:extLst>
              <a:ext uri="{FF2B5EF4-FFF2-40B4-BE49-F238E27FC236}">
                <a16:creationId xmlns:a16="http://schemas.microsoft.com/office/drawing/2014/main" id="{BBAD033F-8A65-3CB8-B69D-B4280BF36CCA}"/>
              </a:ext>
            </a:extLst>
          </p:cNvPr>
          <p:cNvSpPr txBox="1"/>
          <p:nvPr/>
        </p:nvSpPr>
        <p:spPr>
          <a:xfrm>
            <a:off x="362857" y="1066800"/>
            <a:ext cx="43538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rPr>
              <a:t>Format  Guide </a:t>
            </a:r>
          </a:p>
        </p:txBody>
      </p:sp>
      <p:sp>
        <p:nvSpPr>
          <p:cNvPr id="4" name="文本框 3">
            <a:extLst>
              <a:ext uri="{FF2B5EF4-FFF2-40B4-BE49-F238E27FC236}">
                <a16:creationId xmlns:a16="http://schemas.microsoft.com/office/drawing/2014/main" id="{0B8208A9-399D-90AA-187F-822F2E26FA49}"/>
              </a:ext>
            </a:extLst>
          </p:cNvPr>
          <p:cNvSpPr txBox="1"/>
          <p:nvPr/>
        </p:nvSpPr>
        <p:spPr>
          <a:xfrm>
            <a:off x="370114" y="342537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rPr>
              <a:t>Few shot</a:t>
            </a:r>
            <a:endParaRPr lang="zh-CN" altLang="en-US"/>
          </a:p>
        </p:txBody>
      </p:sp>
      <p:pic>
        <p:nvPicPr>
          <p:cNvPr id="6" name="图片 5" descr="文本&#10;&#10;已自动生成说明">
            <a:extLst>
              <a:ext uri="{FF2B5EF4-FFF2-40B4-BE49-F238E27FC236}">
                <a16:creationId xmlns:a16="http://schemas.microsoft.com/office/drawing/2014/main" id="{416C30C7-3C44-ECCC-4B08-896CA224CB7D}"/>
              </a:ext>
            </a:extLst>
          </p:cNvPr>
          <p:cNvPicPr>
            <a:picLocks noChangeAspect="1"/>
          </p:cNvPicPr>
          <p:nvPr/>
        </p:nvPicPr>
        <p:blipFill>
          <a:blip r:embed="rId4"/>
          <a:stretch>
            <a:fillRect/>
          </a:stretch>
        </p:blipFill>
        <p:spPr>
          <a:xfrm>
            <a:off x="370115" y="4071015"/>
            <a:ext cx="10805886" cy="2613056"/>
          </a:xfrm>
          <a:prstGeom prst="rect">
            <a:avLst/>
          </a:prstGeom>
        </p:spPr>
      </p:pic>
    </p:spTree>
    <p:extLst>
      <p:ext uri="{BB962C8B-B14F-4D97-AF65-F5344CB8AC3E}">
        <p14:creationId xmlns:p14="http://schemas.microsoft.com/office/powerpoint/2010/main" val="1965127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rPr>
              <a:t>Results - Metric</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id="{62942988-5758-84EC-130E-0600ABA19496}"/>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lide Number Placeholder 7">
            <a:extLst>
              <a:ext uri="{FF2B5EF4-FFF2-40B4-BE49-F238E27FC236}">
                <a16:creationId xmlns:a16="http://schemas.microsoft.com/office/drawing/2014/main" id="{C478D938-5343-5FAF-05CC-EF92B1DF4DEA}"/>
              </a:ext>
            </a:extLst>
          </p:cNvPr>
          <p:cNvSpPr>
            <a:spLocks noGrp="1"/>
          </p:cNvSpPr>
          <p:nvPr>
            <p:ph type="sldNum" sz="quarter" idx="12"/>
          </p:nvPr>
        </p:nvSpPr>
        <p:spPr/>
        <p:txBody>
          <a:bodyPr/>
          <a:lstStyle/>
          <a:p>
            <a:fld id="{B164CFA3-900C-4022-9771-48E0A9E1BF76}" type="slidenum">
              <a:rPr lang="en-US" smtClean="0"/>
              <a:t>13</a:t>
            </a:fld>
            <a:endParaRPr lang="en-US"/>
          </a:p>
        </p:txBody>
      </p:sp>
      <p:pic>
        <p:nvPicPr>
          <p:cNvPr id="3" name="图片 2" descr="表格&#10;&#10;已自动生成说明">
            <a:extLst>
              <a:ext uri="{FF2B5EF4-FFF2-40B4-BE49-F238E27FC236}">
                <a16:creationId xmlns:a16="http://schemas.microsoft.com/office/drawing/2014/main" id="{E3BA9D98-6F93-D336-AAF9-84B32599088E}"/>
              </a:ext>
            </a:extLst>
          </p:cNvPr>
          <p:cNvPicPr>
            <a:picLocks noChangeAspect="1"/>
          </p:cNvPicPr>
          <p:nvPr/>
        </p:nvPicPr>
        <p:blipFill>
          <a:blip r:embed="rId3"/>
          <a:stretch>
            <a:fillRect/>
          </a:stretch>
        </p:blipFill>
        <p:spPr>
          <a:xfrm>
            <a:off x="1294946" y="2168525"/>
            <a:ext cx="9602107" cy="2528207"/>
          </a:xfrm>
          <a:prstGeom prst="rect">
            <a:avLst/>
          </a:prstGeom>
        </p:spPr>
      </p:pic>
    </p:spTree>
    <p:extLst>
      <p:ext uri="{BB962C8B-B14F-4D97-AF65-F5344CB8AC3E}">
        <p14:creationId xmlns:p14="http://schemas.microsoft.com/office/powerpoint/2010/main" val="1050695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5512511"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rPr>
              <a:t>Results - ICLR2022</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id="{62942988-5758-84EC-130E-0600ABA19496}"/>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lide Number Placeholder 7">
            <a:extLst>
              <a:ext uri="{FF2B5EF4-FFF2-40B4-BE49-F238E27FC236}">
                <a16:creationId xmlns:a16="http://schemas.microsoft.com/office/drawing/2014/main" id="{C478D938-5343-5FAF-05CC-EF92B1DF4DEA}"/>
              </a:ext>
            </a:extLst>
          </p:cNvPr>
          <p:cNvSpPr>
            <a:spLocks noGrp="1"/>
          </p:cNvSpPr>
          <p:nvPr>
            <p:ph type="sldNum" sz="quarter" idx="12"/>
          </p:nvPr>
        </p:nvSpPr>
        <p:spPr/>
        <p:txBody>
          <a:bodyPr/>
          <a:lstStyle/>
          <a:p>
            <a:fld id="{B164CFA3-900C-4022-9771-48E0A9E1BF76}" type="slidenum">
              <a:rPr lang="en-US" smtClean="0"/>
              <a:t>14</a:t>
            </a:fld>
            <a:endParaRPr lang="en-US"/>
          </a:p>
        </p:txBody>
      </p:sp>
      <p:pic>
        <p:nvPicPr>
          <p:cNvPr id="2" name="图片 1" descr="图表, 直方图&#10;&#10;已自动生成说明">
            <a:extLst>
              <a:ext uri="{FF2B5EF4-FFF2-40B4-BE49-F238E27FC236}">
                <a16:creationId xmlns:a16="http://schemas.microsoft.com/office/drawing/2014/main" id="{9FB543A4-C460-D26B-C0F1-F685A1E5B046}"/>
              </a:ext>
            </a:extLst>
          </p:cNvPr>
          <p:cNvPicPr>
            <a:picLocks noChangeAspect="1"/>
          </p:cNvPicPr>
          <p:nvPr/>
        </p:nvPicPr>
        <p:blipFill>
          <a:blip r:embed="rId3"/>
          <a:stretch>
            <a:fillRect/>
          </a:stretch>
        </p:blipFill>
        <p:spPr>
          <a:xfrm>
            <a:off x="0" y="1810657"/>
            <a:ext cx="5762172" cy="4288970"/>
          </a:xfrm>
          <a:prstGeom prst="rect">
            <a:avLst/>
          </a:prstGeom>
        </p:spPr>
      </p:pic>
      <p:sp>
        <p:nvSpPr>
          <p:cNvPr id="3" name="文本框 2">
            <a:extLst>
              <a:ext uri="{FF2B5EF4-FFF2-40B4-BE49-F238E27FC236}">
                <a16:creationId xmlns:a16="http://schemas.microsoft.com/office/drawing/2014/main" id="{951D3482-F6C8-49FF-C798-4598A3F59AEF}"/>
              </a:ext>
            </a:extLst>
          </p:cNvPr>
          <p:cNvSpPr txBox="1"/>
          <p:nvPr/>
        </p:nvSpPr>
        <p:spPr>
          <a:xfrm>
            <a:off x="2198914" y="1161144"/>
            <a:ext cx="17054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cs typeface="Segoe UI"/>
              </a:rPr>
              <a:t>Prompt</a:t>
            </a:r>
          </a:p>
        </p:txBody>
      </p:sp>
      <p:pic>
        <p:nvPicPr>
          <p:cNvPr id="6" name="图片 5" descr="图表, 直方图&#10;&#10;已自动生成说明">
            <a:extLst>
              <a:ext uri="{FF2B5EF4-FFF2-40B4-BE49-F238E27FC236}">
                <a16:creationId xmlns:a16="http://schemas.microsoft.com/office/drawing/2014/main" id="{2779B9B3-B96F-E90E-29AD-E63AEDD75E04}"/>
              </a:ext>
            </a:extLst>
          </p:cNvPr>
          <p:cNvPicPr>
            <a:picLocks noChangeAspect="1"/>
          </p:cNvPicPr>
          <p:nvPr/>
        </p:nvPicPr>
        <p:blipFill>
          <a:blip r:embed="rId4"/>
          <a:stretch>
            <a:fillRect/>
          </a:stretch>
        </p:blipFill>
        <p:spPr>
          <a:xfrm>
            <a:off x="5842000" y="1905000"/>
            <a:ext cx="5747657" cy="4288971"/>
          </a:xfrm>
          <a:prstGeom prst="rect">
            <a:avLst/>
          </a:prstGeom>
        </p:spPr>
      </p:pic>
      <p:sp>
        <p:nvSpPr>
          <p:cNvPr id="10" name="文本框 9">
            <a:extLst>
              <a:ext uri="{FF2B5EF4-FFF2-40B4-BE49-F238E27FC236}">
                <a16:creationId xmlns:a16="http://schemas.microsoft.com/office/drawing/2014/main" id="{8B78871B-8070-5C26-3DEE-FCF9A9D84A11}"/>
              </a:ext>
            </a:extLst>
          </p:cNvPr>
          <p:cNvSpPr txBox="1"/>
          <p:nvPr/>
        </p:nvSpPr>
        <p:spPr>
          <a:xfrm>
            <a:off x="8287657" y="116114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rPr>
              <a:t>SFT</a:t>
            </a:r>
            <a:endParaRPr lang="zh-CN" altLang="en-US"/>
          </a:p>
        </p:txBody>
      </p:sp>
    </p:spTree>
    <p:extLst>
      <p:ext uri="{BB962C8B-B14F-4D97-AF65-F5344CB8AC3E}">
        <p14:creationId xmlns:p14="http://schemas.microsoft.com/office/powerpoint/2010/main" val="3063905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5512511"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rPr>
              <a:t>Results - ICLR2023</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id="{62942988-5758-84EC-130E-0600ABA19496}"/>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lide Number Placeholder 7">
            <a:extLst>
              <a:ext uri="{FF2B5EF4-FFF2-40B4-BE49-F238E27FC236}">
                <a16:creationId xmlns:a16="http://schemas.microsoft.com/office/drawing/2014/main" id="{C478D938-5343-5FAF-05CC-EF92B1DF4DEA}"/>
              </a:ext>
            </a:extLst>
          </p:cNvPr>
          <p:cNvSpPr>
            <a:spLocks noGrp="1"/>
          </p:cNvSpPr>
          <p:nvPr>
            <p:ph type="sldNum" sz="quarter" idx="12"/>
          </p:nvPr>
        </p:nvSpPr>
        <p:spPr/>
        <p:txBody>
          <a:bodyPr/>
          <a:lstStyle/>
          <a:p>
            <a:fld id="{B164CFA3-900C-4022-9771-48E0A9E1BF76}" type="slidenum">
              <a:rPr lang="en-US" smtClean="0"/>
              <a:t>15</a:t>
            </a:fld>
            <a:endParaRPr lang="en-US"/>
          </a:p>
        </p:txBody>
      </p:sp>
      <p:sp>
        <p:nvSpPr>
          <p:cNvPr id="3" name="文本框 2">
            <a:extLst>
              <a:ext uri="{FF2B5EF4-FFF2-40B4-BE49-F238E27FC236}">
                <a16:creationId xmlns:a16="http://schemas.microsoft.com/office/drawing/2014/main" id="{951D3482-F6C8-49FF-C798-4598A3F59AEF}"/>
              </a:ext>
            </a:extLst>
          </p:cNvPr>
          <p:cNvSpPr txBox="1"/>
          <p:nvPr/>
        </p:nvSpPr>
        <p:spPr>
          <a:xfrm>
            <a:off x="2324018" y="1161144"/>
            <a:ext cx="17054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cs typeface="Segoe UI"/>
              </a:rPr>
              <a:t>Prompt</a:t>
            </a:r>
          </a:p>
        </p:txBody>
      </p:sp>
      <p:sp>
        <p:nvSpPr>
          <p:cNvPr id="10" name="文本框 9">
            <a:extLst>
              <a:ext uri="{FF2B5EF4-FFF2-40B4-BE49-F238E27FC236}">
                <a16:creationId xmlns:a16="http://schemas.microsoft.com/office/drawing/2014/main" id="{8B78871B-8070-5C26-3DEE-FCF9A9D84A11}"/>
              </a:ext>
            </a:extLst>
          </p:cNvPr>
          <p:cNvSpPr txBox="1"/>
          <p:nvPr/>
        </p:nvSpPr>
        <p:spPr>
          <a:xfrm>
            <a:off x="8338457" y="116114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rPr>
              <a:t>SFT</a:t>
            </a:r>
            <a:endParaRPr lang="zh-CN" altLang="en-US"/>
          </a:p>
        </p:txBody>
      </p:sp>
      <p:pic>
        <p:nvPicPr>
          <p:cNvPr id="4" name="图片 3" descr="图表, 直方图&#10;&#10;已自动生成说明">
            <a:extLst>
              <a:ext uri="{FF2B5EF4-FFF2-40B4-BE49-F238E27FC236}">
                <a16:creationId xmlns:a16="http://schemas.microsoft.com/office/drawing/2014/main" id="{E85A71E6-0C3F-ED28-55C2-A03776EAF3A1}"/>
              </a:ext>
            </a:extLst>
          </p:cNvPr>
          <p:cNvPicPr>
            <a:picLocks noChangeAspect="1"/>
          </p:cNvPicPr>
          <p:nvPr/>
        </p:nvPicPr>
        <p:blipFill>
          <a:blip r:embed="rId3"/>
          <a:stretch>
            <a:fillRect/>
          </a:stretch>
        </p:blipFill>
        <p:spPr>
          <a:xfrm>
            <a:off x="0" y="1781629"/>
            <a:ext cx="6096000" cy="4572000"/>
          </a:xfrm>
          <a:prstGeom prst="rect">
            <a:avLst/>
          </a:prstGeom>
        </p:spPr>
      </p:pic>
      <p:pic>
        <p:nvPicPr>
          <p:cNvPr id="5" name="图片 4" descr="图表, 直方图&#10;&#10;已自动生成说明">
            <a:extLst>
              <a:ext uri="{FF2B5EF4-FFF2-40B4-BE49-F238E27FC236}">
                <a16:creationId xmlns:a16="http://schemas.microsoft.com/office/drawing/2014/main" id="{ABEFB36C-10F9-38B5-6C99-C380041FE7A0}"/>
              </a:ext>
            </a:extLst>
          </p:cNvPr>
          <p:cNvPicPr>
            <a:picLocks noChangeAspect="1"/>
          </p:cNvPicPr>
          <p:nvPr/>
        </p:nvPicPr>
        <p:blipFill>
          <a:blip r:embed="rId4"/>
          <a:stretch>
            <a:fillRect/>
          </a:stretch>
        </p:blipFill>
        <p:spPr>
          <a:xfrm>
            <a:off x="5660571" y="1810657"/>
            <a:ext cx="6096000" cy="4572000"/>
          </a:xfrm>
          <a:prstGeom prst="rect">
            <a:avLst/>
          </a:prstGeom>
        </p:spPr>
      </p:pic>
    </p:spTree>
    <p:extLst>
      <p:ext uri="{BB962C8B-B14F-4D97-AF65-F5344CB8AC3E}">
        <p14:creationId xmlns:p14="http://schemas.microsoft.com/office/powerpoint/2010/main" val="647493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5512511"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rPr>
              <a:t>Results - NIPS2022</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id="{62942988-5758-84EC-130E-0600ABA19496}"/>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lide Number Placeholder 7">
            <a:extLst>
              <a:ext uri="{FF2B5EF4-FFF2-40B4-BE49-F238E27FC236}">
                <a16:creationId xmlns:a16="http://schemas.microsoft.com/office/drawing/2014/main" id="{C478D938-5343-5FAF-05CC-EF92B1DF4DEA}"/>
              </a:ext>
            </a:extLst>
          </p:cNvPr>
          <p:cNvSpPr>
            <a:spLocks noGrp="1"/>
          </p:cNvSpPr>
          <p:nvPr>
            <p:ph type="sldNum" sz="quarter" idx="12"/>
          </p:nvPr>
        </p:nvSpPr>
        <p:spPr/>
        <p:txBody>
          <a:bodyPr/>
          <a:lstStyle/>
          <a:p>
            <a:fld id="{B164CFA3-900C-4022-9771-48E0A9E1BF76}" type="slidenum">
              <a:rPr lang="en-US" smtClean="0"/>
              <a:t>16</a:t>
            </a:fld>
            <a:endParaRPr lang="en-US"/>
          </a:p>
        </p:txBody>
      </p:sp>
      <p:sp>
        <p:nvSpPr>
          <p:cNvPr id="3" name="文本框 2">
            <a:extLst>
              <a:ext uri="{FF2B5EF4-FFF2-40B4-BE49-F238E27FC236}">
                <a16:creationId xmlns:a16="http://schemas.microsoft.com/office/drawing/2014/main" id="{951D3482-F6C8-49FF-C798-4598A3F59AEF}"/>
              </a:ext>
            </a:extLst>
          </p:cNvPr>
          <p:cNvSpPr txBox="1"/>
          <p:nvPr/>
        </p:nvSpPr>
        <p:spPr>
          <a:xfrm>
            <a:off x="2198914" y="1161144"/>
            <a:ext cx="17054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cs typeface="Segoe UI"/>
              </a:rPr>
              <a:t>Prompt</a:t>
            </a:r>
          </a:p>
        </p:txBody>
      </p:sp>
      <p:sp>
        <p:nvSpPr>
          <p:cNvPr id="10" name="文本框 9">
            <a:extLst>
              <a:ext uri="{FF2B5EF4-FFF2-40B4-BE49-F238E27FC236}">
                <a16:creationId xmlns:a16="http://schemas.microsoft.com/office/drawing/2014/main" id="{8B78871B-8070-5C26-3DEE-FCF9A9D84A11}"/>
              </a:ext>
            </a:extLst>
          </p:cNvPr>
          <p:cNvSpPr txBox="1"/>
          <p:nvPr/>
        </p:nvSpPr>
        <p:spPr>
          <a:xfrm>
            <a:off x="8411029" y="116114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等线"/>
              </a:rPr>
              <a:t>SFT</a:t>
            </a:r>
            <a:endParaRPr lang="zh-CN" altLang="en-US"/>
          </a:p>
        </p:txBody>
      </p:sp>
      <p:pic>
        <p:nvPicPr>
          <p:cNvPr id="2" name="图片 1" descr="图表, 直方图&#10;&#10;已自动生成说明">
            <a:extLst>
              <a:ext uri="{FF2B5EF4-FFF2-40B4-BE49-F238E27FC236}">
                <a16:creationId xmlns:a16="http://schemas.microsoft.com/office/drawing/2014/main" id="{B9220250-22F3-80A4-017B-C2C904B8EB9F}"/>
              </a:ext>
            </a:extLst>
          </p:cNvPr>
          <p:cNvPicPr>
            <a:picLocks noChangeAspect="1"/>
          </p:cNvPicPr>
          <p:nvPr/>
        </p:nvPicPr>
        <p:blipFill>
          <a:blip r:embed="rId3"/>
          <a:stretch>
            <a:fillRect/>
          </a:stretch>
        </p:blipFill>
        <p:spPr>
          <a:xfrm>
            <a:off x="0" y="1781629"/>
            <a:ext cx="6096000" cy="4572000"/>
          </a:xfrm>
          <a:prstGeom prst="rect">
            <a:avLst/>
          </a:prstGeom>
        </p:spPr>
      </p:pic>
      <p:pic>
        <p:nvPicPr>
          <p:cNvPr id="6" name="图片 5" descr="图表, 直方图&#10;&#10;已自动生成说明">
            <a:extLst>
              <a:ext uri="{FF2B5EF4-FFF2-40B4-BE49-F238E27FC236}">
                <a16:creationId xmlns:a16="http://schemas.microsoft.com/office/drawing/2014/main" id="{B989D6FA-5A9A-ABE1-F455-6915B9373304}"/>
              </a:ext>
            </a:extLst>
          </p:cNvPr>
          <p:cNvPicPr>
            <a:picLocks noChangeAspect="1"/>
          </p:cNvPicPr>
          <p:nvPr/>
        </p:nvPicPr>
        <p:blipFill>
          <a:blip r:embed="rId4"/>
          <a:stretch>
            <a:fillRect/>
          </a:stretch>
        </p:blipFill>
        <p:spPr>
          <a:xfrm>
            <a:off x="5754914" y="1810657"/>
            <a:ext cx="6096000" cy="4572000"/>
          </a:xfrm>
          <a:prstGeom prst="rect">
            <a:avLst/>
          </a:prstGeom>
        </p:spPr>
      </p:pic>
    </p:spTree>
    <p:extLst>
      <p:ext uri="{BB962C8B-B14F-4D97-AF65-F5344CB8AC3E}">
        <p14:creationId xmlns:p14="http://schemas.microsoft.com/office/powerpoint/2010/main" val="2608805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E2841">
                    <a:lumMod val="75000"/>
                    <a:lumOff val="2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Idea King</a:t>
            </a:r>
            <a:endParaRPr kumimoji="0" lang="zh-CN" altLang="en-US" sz="3600" b="1" i="0" u="none" strike="noStrike" kern="1200" cap="none" spc="0" normalizeH="0" baseline="0" noProof="0">
              <a:ln>
                <a:noFill/>
              </a:ln>
              <a:solidFill>
                <a:srgbClr val="0E2841">
                  <a:lumMod val="75000"/>
                  <a:lumOff val="2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17" name="Group 16">
            <a:extLst>
              <a:ext uri="{FF2B5EF4-FFF2-40B4-BE49-F238E27FC236}">
                <a16:creationId xmlns:a16="http://schemas.microsoft.com/office/drawing/2014/main" id="{F79F2FA8-7E4F-987F-1920-43C4372617D6}"/>
              </a:ext>
            </a:extLst>
          </p:cNvPr>
          <p:cNvGrpSpPr/>
          <p:nvPr/>
        </p:nvGrpSpPr>
        <p:grpSpPr>
          <a:xfrm>
            <a:off x="7610475" y="985740"/>
            <a:ext cx="3771899" cy="4648199"/>
            <a:chOff x="7610475" y="1412073"/>
            <a:chExt cx="3771899" cy="4648199"/>
          </a:xfrm>
        </p:grpSpPr>
        <p:sp>
          <p:nvSpPr>
            <p:cNvPr id="7" name="Rectangle: Rounded Corners 6">
              <a:extLst>
                <a:ext uri="{FF2B5EF4-FFF2-40B4-BE49-F238E27FC236}">
                  <a16:creationId xmlns:a16="http://schemas.microsoft.com/office/drawing/2014/main" id="{6E2687B8-0C88-A68E-8406-54F5AE875F85}"/>
                </a:ext>
              </a:extLst>
            </p:cNvPr>
            <p:cNvSpPr/>
            <p:nvPr/>
          </p:nvSpPr>
          <p:spPr>
            <a:xfrm>
              <a:off x="7674205" y="1412073"/>
              <a:ext cx="3708169" cy="4648199"/>
            </a:xfrm>
            <a:prstGeom prst="roundRect">
              <a:avLst/>
            </a:prstGeom>
            <a:solidFill>
              <a:schemeClr val="tx2">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rPr>
                <a:t>As reward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Rounded Corners 4">
              <a:extLst>
                <a:ext uri="{FF2B5EF4-FFF2-40B4-BE49-F238E27FC236}">
                  <a16:creationId xmlns:a16="http://schemas.microsoft.com/office/drawing/2014/main" id="{08326444-1E6E-7DC2-5387-3668F4E57242}"/>
                </a:ext>
              </a:extLst>
            </p:cNvPr>
            <p:cNvSpPr/>
            <p:nvPr/>
          </p:nvSpPr>
          <p:spPr>
            <a:xfrm>
              <a:off x="8212768" y="3390900"/>
              <a:ext cx="2654294" cy="2054578"/>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rPr>
                <a:t>Critic</a:t>
              </a:r>
              <a:endParaRPr kumimoji="0" lang="en-US" sz="36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89C345D3-8619-75FE-5B9D-1105AD053F56}"/>
                </a:ext>
              </a:extLst>
            </p:cNvPr>
            <p:cNvSpPr txBox="1"/>
            <p:nvPr/>
          </p:nvSpPr>
          <p:spPr>
            <a:xfrm>
              <a:off x="7610475" y="2982541"/>
              <a:ext cx="1346844"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6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rPr>
                <a:t>🧐</a:t>
              </a:r>
              <a:endParaRPr kumimoji="0" lang="en-US" sz="6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7D5E9944-11E7-FC2B-BEB5-6002542CD59D}"/>
              </a:ext>
            </a:extLst>
          </p:cNvPr>
          <p:cNvGrpSpPr/>
          <p:nvPr/>
        </p:nvGrpSpPr>
        <p:grpSpPr>
          <a:xfrm>
            <a:off x="-1179225" y="1868031"/>
            <a:ext cx="6096000" cy="2883617"/>
            <a:chOff x="-1179225" y="1957721"/>
            <a:chExt cx="6096000" cy="2883617"/>
          </a:xfrm>
        </p:grpSpPr>
        <p:sp>
          <p:nvSpPr>
            <p:cNvPr id="13" name="Rectangle: Rounded Corners 12">
              <a:extLst>
                <a:ext uri="{FF2B5EF4-FFF2-40B4-BE49-F238E27FC236}">
                  <a16:creationId xmlns:a16="http://schemas.microsoft.com/office/drawing/2014/main" id="{69D7B891-39B3-7C1C-43C9-0EA9A49DDEF9}"/>
                </a:ext>
              </a:extLst>
            </p:cNvPr>
            <p:cNvSpPr/>
            <p:nvPr/>
          </p:nvSpPr>
          <p:spPr>
            <a:xfrm>
              <a:off x="1468386" y="2786760"/>
              <a:ext cx="2654294" cy="2054578"/>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rPr>
                <a:t>King</a:t>
              </a:r>
              <a:endParaRPr kumimoji="0" lang="en-US" sz="36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F50AC8F2-87ED-8AF9-E08D-7EC6753307B4}"/>
                </a:ext>
              </a:extLst>
            </p:cNvPr>
            <p:cNvGrpSpPr/>
            <p:nvPr/>
          </p:nvGrpSpPr>
          <p:grpSpPr>
            <a:xfrm>
              <a:off x="-1179225" y="1957721"/>
              <a:ext cx="6096000" cy="1598229"/>
              <a:chOff x="-1041147" y="2439002"/>
              <a:chExt cx="6096000" cy="1598229"/>
            </a:xfrm>
          </p:grpSpPr>
          <p:sp>
            <p:nvSpPr>
              <p:cNvPr id="10" name="TextBox 9">
                <a:extLst>
                  <a:ext uri="{FF2B5EF4-FFF2-40B4-BE49-F238E27FC236}">
                    <a16:creationId xmlns:a16="http://schemas.microsoft.com/office/drawing/2014/main" id="{08B5F586-86F7-A681-8E48-2F72B0CFE202}"/>
                  </a:ext>
                </a:extLst>
              </p:cNvPr>
              <p:cNvSpPr txBox="1"/>
              <p:nvPr/>
            </p:nvSpPr>
            <p:spPr>
              <a:xfrm>
                <a:off x="962417" y="2836902"/>
                <a:ext cx="12880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rPr>
                  <a:t>😀</a:t>
                </a:r>
                <a:endParaRPr kumimoji="0" lang="en-US" sz="72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464D0C2F-6411-3873-3643-1F824D37594B}"/>
                  </a:ext>
                </a:extLst>
              </p:cNvPr>
              <p:cNvSpPr txBox="1"/>
              <p:nvPr/>
            </p:nvSpPr>
            <p:spPr>
              <a:xfrm>
                <a:off x="-1041147" y="2439002"/>
                <a:ext cx="6096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ptos" panose="02110004020202020204"/>
                    <a:ea typeface="+mn-ea"/>
                    <a:cs typeface="+mn-cs"/>
                  </a:rPr>
                  <a:t>💡</a:t>
                </a:r>
              </a:p>
            </p:txBody>
          </p:sp>
        </p:grpSp>
      </p:grpSp>
      <p:sp>
        <p:nvSpPr>
          <p:cNvPr id="15" name="文本框 1">
            <a:extLst>
              <a:ext uri="{FF2B5EF4-FFF2-40B4-BE49-F238E27FC236}">
                <a16:creationId xmlns:a16="http://schemas.microsoft.com/office/drawing/2014/main" id="{4653FF8C-7D20-2ADD-421A-C3084B90BDAA}"/>
              </a:ext>
            </a:extLst>
          </p:cNvPr>
          <p:cNvSpPr txBox="1"/>
          <p:nvPr/>
        </p:nvSpPr>
        <p:spPr>
          <a:xfrm>
            <a:off x="1452153" y="5895911"/>
            <a:ext cx="92876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black"/>
                </a:solidFill>
                <a:effectLst/>
                <a:uLnTx/>
                <a:uFillTx/>
                <a:latin typeface="Aptos" panose="02110004020202020204"/>
                <a:ea typeface="等线"/>
                <a:cs typeface="+mn-cs"/>
              </a:rPr>
              <a:t>RLHF for Idea propose</a:t>
            </a:r>
            <a:endParaRPr kumimoji="0" lang="zh-CN" altLang="en-US" sz="4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pic>
        <p:nvPicPr>
          <p:cNvPr id="19" name="Graphic 18">
            <a:extLst>
              <a:ext uri="{FF2B5EF4-FFF2-40B4-BE49-F238E27FC236}">
                <a16:creationId xmlns:a16="http://schemas.microsoft.com/office/drawing/2014/main" id="{053FDF01-8820-4EAF-560A-5BFFC8AF9F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05922" flipV="1">
            <a:off x="4702084" y="1118502"/>
            <a:ext cx="2895164" cy="2895164"/>
          </a:xfrm>
          <a:prstGeom prst="rect">
            <a:avLst/>
          </a:prstGeom>
        </p:spPr>
      </p:pic>
      <p:pic>
        <p:nvPicPr>
          <p:cNvPr id="20" name="Graphic 19">
            <a:extLst>
              <a:ext uri="{FF2B5EF4-FFF2-40B4-BE49-F238E27FC236}">
                <a16:creationId xmlns:a16="http://schemas.microsoft.com/office/drawing/2014/main" id="{B1F98E16-4CA6-2457-C0C4-52D2F1AEF9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3848090" flipV="1">
            <a:off x="4356542" y="2918818"/>
            <a:ext cx="2895164" cy="2895164"/>
          </a:xfrm>
          <a:prstGeom prst="rect">
            <a:avLst/>
          </a:prstGeom>
        </p:spPr>
      </p:pic>
      <p:sp>
        <p:nvSpPr>
          <p:cNvPr id="21" name="TextBox 20">
            <a:extLst>
              <a:ext uri="{FF2B5EF4-FFF2-40B4-BE49-F238E27FC236}">
                <a16:creationId xmlns:a16="http://schemas.microsoft.com/office/drawing/2014/main" id="{EC4D6B0C-01B8-1970-952F-44A542A88167}"/>
              </a:ext>
            </a:extLst>
          </p:cNvPr>
          <p:cNvSpPr txBox="1"/>
          <p:nvPr/>
        </p:nvSpPr>
        <p:spPr>
          <a:xfrm>
            <a:off x="2863564" y="1295258"/>
            <a:ext cx="6096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Aptos" panose="02110004020202020204"/>
                <a:ea typeface="+mn-ea"/>
                <a:cs typeface="+mn-cs"/>
              </a:rPr>
              <a:t>💡</a:t>
            </a:r>
          </a:p>
        </p:txBody>
      </p:sp>
      <p:sp>
        <p:nvSpPr>
          <p:cNvPr id="26" name="TextBox 25">
            <a:extLst>
              <a:ext uri="{FF2B5EF4-FFF2-40B4-BE49-F238E27FC236}">
                <a16:creationId xmlns:a16="http://schemas.microsoft.com/office/drawing/2014/main" id="{3D4614E7-41F0-AF86-6DAA-ACFA1C6FC35B}"/>
              </a:ext>
            </a:extLst>
          </p:cNvPr>
          <p:cNvSpPr txBox="1"/>
          <p:nvPr/>
        </p:nvSpPr>
        <p:spPr>
          <a:xfrm>
            <a:off x="4906516" y="4542507"/>
            <a:ext cx="208262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rPr>
              <a:t>👎</a:t>
            </a:r>
            <a:r>
              <a:rPr kumimoji="0" lang="en-US" altLang="zh-CN" sz="4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rPr>
              <a:t>/</a:t>
            </a:r>
            <a:r>
              <a:rPr kumimoji="0" lang="zh-CN" altLang="en-US" sz="48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rPr>
              <a:t>👍</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2450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E2841">
                    <a:lumMod val="75000"/>
                    <a:lumOff val="2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RLHF - Formula</a:t>
            </a:r>
            <a:endParaRPr kumimoji="0" lang="zh-CN" altLang="en-US" sz="3600" b="1" i="0" u="none" strike="noStrike" kern="1200" cap="none" spc="0" normalizeH="0" baseline="0" noProof="0">
              <a:ln>
                <a:noFill/>
              </a:ln>
              <a:solidFill>
                <a:srgbClr val="0E2841">
                  <a:lumMod val="75000"/>
                  <a:lumOff val="2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图片 4" descr="文本, 信件&#10;&#10;已自动生成说明">
            <a:extLst>
              <a:ext uri="{FF2B5EF4-FFF2-40B4-BE49-F238E27FC236}">
                <a16:creationId xmlns:a16="http://schemas.microsoft.com/office/drawing/2014/main" id="{3EA528C8-E9B5-0938-596B-69AC9455E5E0}"/>
              </a:ext>
            </a:extLst>
          </p:cNvPr>
          <p:cNvPicPr>
            <a:picLocks noChangeAspect="1"/>
          </p:cNvPicPr>
          <p:nvPr/>
        </p:nvPicPr>
        <p:blipFill>
          <a:blip r:embed="rId3"/>
          <a:stretch>
            <a:fillRect/>
          </a:stretch>
        </p:blipFill>
        <p:spPr>
          <a:xfrm>
            <a:off x="108857" y="1530189"/>
            <a:ext cx="11974286" cy="3796540"/>
          </a:xfrm>
          <a:prstGeom prst="rect">
            <a:avLst/>
          </a:prstGeom>
        </p:spPr>
      </p:pic>
      <p:sp>
        <p:nvSpPr>
          <p:cNvPr id="4" name="文本框 3">
            <a:extLst>
              <a:ext uri="{FF2B5EF4-FFF2-40B4-BE49-F238E27FC236}">
                <a16:creationId xmlns:a16="http://schemas.microsoft.com/office/drawing/2014/main" id="{F40BFF31-2405-7857-19B7-CF3473913F15}"/>
              </a:ext>
            </a:extLst>
          </p:cNvPr>
          <p:cNvSpPr txBox="1"/>
          <p:nvPr/>
        </p:nvSpPr>
        <p:spPr>
          <a:xfrm>
            <a:off x="1204415" y="5804848"/>
            <a:ext cx="5506871" cy="6544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ea typeface="等线"/>
              </a:rPr>
              <a:t>From critic's Rating(0-10)</a:t>
            </a:r>
            <a:endParaRPr lang="zh-CN" altLang="en-US"/>
          </a:p>
        </p:txBody>
      </p:sp>
      <p:sp>
        <p:nvSpPr>
          <p:cNvPr id="6" name="箭头: 上 5">
            <a:extLst>
              <a:ext uri="{FF2B5EF4-FFF2-40B4-BE49-F238E27FC236}">
                <a16:creationId xmlns:a16="http://schemas.microsoft.com/office/drawing/2014/main" id="{5E528B48-53BC-E4BE-4E95-484C1B28FBC6}"/>
              </a:ext>
            </a:extLst>
          </p:cNvPr>
          <p:cNvSpPr/>
          <p:nvPr/>
        </p:nvSpPr>
        <p:spPr>
          <a:xfrm rot="1080000">
            <a:off x="6204044" y="5379492"/>
            <a:ext cx="432179" cy="54591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6306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7" name="图片 6" descr="文本, 信件&#10;&#10;已自动生成说明">
            <a:extLst>
              <a:ext uri="{FF2B5EF4-FFF2-40B4-BE49-F238E27FC236}">
                <a16:creationId xmlns:a16="http://schemas.microsoft.com/office/drawing/2014/main" id="{9AECE977-C29C-F745-9097-DB6A42C52DCD}"/>
              </a:ext>
            </a:extLst>
          </p:cNvPr>
          <p:cNvPicPr>
            <a:picLocks noChangeAspect="1"/>
          </p:cNvPicPr>
          <p:nvPr/>
        </p:nvPicPr>
        <p:blipFill>
          <a:blip r:embed="rId3"/>
          <a:stretch>
            <a:fillRect/>
          </a:stretch>
        </p:blipFill>
        <p:spPr>
          <a:xfrm>
            <a:off x="2321152" y="933224"/>
            <a:ext cx="7556953" cy="5608410"/>
          </a:xfrm>
          <a:prstGeom prst="rect">
            <a:avLst/>
          </a:prstGeom>
        </p:spPr>
      </p:pic>
      <p:sp>
        <p:nvSpPr>
          <p:cNvPr id="8" name="文本框 7">
            <a:extLst>
              <a:ext uri="{FF2B5EF4-FFF2-40B4-BE49-F238E27FC236}">
                <a16:creationId xmlns:a16="http://schemas.microsoft.com/office/drawing/2014/main" id="{C4BF57AC-56B4-6A6C-C95B-F4C0CC69EE25}"/>
              </a:ext>
            </a:extLst>
          </p:cNvPr>
          <p:cNvSpPr txBox="1"/>
          <p:nvPr/>
        </p:nvSpPr>
        <p:spPr>
          <a:xfrm>
            <a:off x="362857" y="130629"/>
            <a:ext cx="48767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b="1">
                <a:solidFill>
                  <a:srgbClr val="215F9A"/>
                </a:solidFill>
                <a:latin typeface="微软雅黑"/>
                <a:ea typeface="等线"/>
              </a:rPr>
              <a:t>RLHF - Algorithm</a:t>
            </a:r>
            <a:endParaRPr lang="zh-CN" altLang="en-US">
              <a:ea typeface="等线"/>
            </a:endParaRPr>
          </a:p>
        </p:txBody>
      </p:sp>
    </p:spTree>
    <p:extLst>
      <p:ext uri="{BB962C8B-B14F-4D97-AF65-F5344CB8AC3E}">
        <p14:creationId xmlns:p14="http://schemas.microsoft.com/office/powerpoint/2010/main" val="194722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rPr>
              <a:t>Roadmap</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fld id="{B164CFA3-900C-4022-9771-48E0A9E1BF76}" type="slidenum">
              <a:rPr lang="en-US" smtClean="0"/>
              <a:t>2</a:t>
            </a:fld>
            <a:endParaRPr lang="en-US"/>
          </a:p>
        </p:txBody>
      </p:sp>
      <p:sp>
        <p:nvSpPr>
          <p:cNvPr id="8" name="Rectangle: Rounded Corners 7">
            <a:extLst>
              <a:ext uri="{FF2B5EF4-FFF2-40B4-BE49-F238E27FC236}">
                <a16:creationId xmlns:a16="http://schemas.microsoft.com/office/drawing/2014/main" id="{EBCD9CC3-6E25-C874-3149-51A5E39698A6}"/>
              </a:ext>
            </a:extLst>
          </p:cNvPr>
          <p:cNvSpPr/>
          <p:nvPr/>
        </p:nvSpPr>
        <p:spPr>
          <a:xfrm>
            <a:off x="4864661" y="2529215"/>
            <a:ext cx="2654294" cy="2054578"/>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600" b="1"/>
              <a:t>Critic</a:t>
            </a:r>
            <a:endParaRPr lang="en-US" sz="3600" b="1"/>
          </a:p>
        </p:txBody>
      </p:sp>
      <p:sp>
        <p:nvSpPr>
          <p:cNvPr id="10" name="TextBox 9">
            <a:extLst>
              <a:ext uri="{FF2B5EF4-FFF2-40B4-BE49-F238E27FC236}">
                <a16:creationId xmlns:a16="http://schemas.microsoft.com/office/drawing/2014/main" id="{A9E38878-0296-142D-31E1-617A5D0AC02D}"/>
              </a:ext>
            </a:extLst>
          </p:cNvPr>
          <p:cNvSpPr txBox="1"/>
          <p:nvPr/>
        </p:nvSpPr>
        <p:spPr>
          <a:xfrm>
            <a:off x="4357141" y="2120856"/>
            <a:ext cx="1346844" cy="1107996"/>
          </a:xfrm>
          <a:prstGeom prst="rect">
            <a:avLst/>
          </a:prstGeom>
          <a:noFill/>
        </p:spPr>
        <p:txBody>
          <a:bodyPr wrap="none" rtlCol="0">
            <a:spAutoFit/>
          </a:bodyPr>
          <a:lstStyle/>
          <a:p>
            <a:r>
              <a:rPr lang="zh-CN" altLang="en-US" sz="6600"/>
              <a:t>🧐</a:t>
            </a:r>
            <a:endParaRPr lang="en-US" sz="6600"/>
          </a:p>
        </p:txBody>
      </p:sp>
      <p:grpSp>
        <p:nvGrpSpPr>
          <p:cNvPr id="11" name="Group 10">
            <a:extLst>
              <a:ext uri="{FF2B5EF4-FFF2-40B4-BE49-F238E27FC236}">
                <a16:creationId xmlns:a16="http://schemas.microsoft.com/office/drawing/2014/main" id="{CD9AEA47-7428-F1D5-829D-D7BD4A2B03E7}"/>
              </a:ext>
            </a:extLst>
          </p:cNvPr>
          <p:cNvGrpSpPr/>
          <p:nvPr/>
        </p:nvGrpSpPr>
        <p:grpSpPr>
          <a:xfrm>
            <a:off x="6367389" y="1714004"/>
            <a:ext cx="6096000" cy="2883617"/>
            <a:chOff x="-1179225" y="1957721"/>
            <a:chExt cx="6096000" cy="2883617"/>
          </a:xfrm>
        </p:grpSpPr>
        <p:sp>
          <p:nvSpPr>
            <p:cNvPr id="12" name="Rectangle: Rounded Corners 11">
              <a:extLst>
                <a:ext uri="{FF2B5EF4-FFF2-40B4-BE49-F238E27FC236}">
                  <a16:creationId xmlns:a16="http://schemas.microsoft.com/office/drawing/2014/main" id="{5085C583-3BDF-D5A7-3CFB-CF60B437F0CA}"/>
                </a:ext>
              </a:extLst>
            </p:cNvPr>
            <p:cNvSpPr/>
            <p:nvPr/>
          </p:nvSpPr>
          <p:spPr>
            <a:xfrm>
              <a:off x="1468386" y="2786760"/>
              <a:ext cx="2654294" cy="2054578"/>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600" b="1"/>
                <a:t>King</a:t>
              </a:r>
              <a:endParaRPr lang="en-US" sz="3600" b="1"/>
            </a:p>
          </p:txBody>
        </p:sp>
        <p:grpSp>
          <p:nvGrpSpPr>
            <p:cNvPr id="13" name="Group 12">
              <a:extLst>
                <a:ext uri="{FF2B5EF4-FFF2-40B4-BE49-F238E27FC236}">
                  <a16:creationId xmlns:a16="http://schemas.microsoft.com/office/drawing/2014/main" id="{9DAB884A-4E28-5219-5417-4C6E277E2098}"/>
                </a:ext>
              </a:extLst>
            </p:cNvPr>
            <p:cNvGrpSpPr/>
            <p:nvPr/>
          </p:nvGrpSpPr>
          <p:grpSpPr>
            <a:xfrm>
              <a:off x="-1179225" y="1957721"/>
              <a:ext cx="6096000" cy="1598229"/>
              <a:chOff x="-1041147" y="2439002"/>
              <a:chExt cx="6096000" cy="1598229"/>
            </a:xfrm>
          </p:grpSpPr>
          <p:sp>
            <p:nvSpPr>
              <p:cNvPr id="14" name="TextBox 13">
                <a:extLst>
                  <a:ext uri="{FF2B5EF4-FFF2-40B4-BE49-F238E27FC236}">
                    <a16:creationId xmlns:a16="http://schemas.microsoft.com/office/drawing/2014/main" id="{E5532E8C-61B1-C38C-A180-DEF7D9327405}"/>
                  </a:ext>
                </a:extLst>
              </p:cNvPr>
              <p:cNvSpPr txBox="1"/>
              <p:nvPr/>
            </p:nvSpPr>
            <p:spPr>
              <a:xfrm>
                <a:off x="962417" y="2836902"/>
                <a:ext cx="1288093" cy="1200329"/>
              </a:xfrm>
              <a:prstGeom prst="rect">
                <a:avLst/>
              </a:prstGeom>
              <a:noFill/>
            </p:spPr>
            <p:txBody>
              <a:bodyPr wrap="square" rtlCol="0">
                <a:spAutoFit/>
              </a:bodyPr>
              <a:lstStyle/>
              <a:p>
                <a:pPr algn="ctr"/>
                <a:r>
                  <a:rPr lang="zh-CN" altLang="en-US" sz="7200" b="1">
                    <a:solidFill>
                      <a:schemeClr val="lt1"/>
                    </a:solidFill>
                  </a:rPr>
                  <a:t>😀</a:t>
                </a:r>
                <a:endParaRPr lang="en-US" sz="7200" b="1">
                  <a:solidFill>
                    <a:schemeClr val="lt1"/>
                  </a:solidFill>
                </a:endParaRPr>
              </a:p>
            </p:txBody>
          </p:sp>
          <p:sp>
            <p:nvSpPr>
              <p:cNvPr id="15" name="TextBox 14">
                <a:extLst>
                  <a:ext uri="{FF2B5EF4-FFF2-40B4-BE49-F238E27FC236}">
                    <a16:creationId xmlns:a16="http://schemas.microsoft.com/office/drawing/2014/main" id="{6774C5F3-636E-0B39-A1A8-99165D6991A3}"/>
                  </a:ext>
                </a:extLst>
              </p:cNvPr>
              <p:cNvSpPr txBox="1"/>
              <p:nvPr/>
            </p:nvSpPr>
            <p:spPr>
              <a:xfrm>
                <a:off x="-1041147" y="2439002"/>
                <a:ext cx="6096000" cy="923330"/>
              </a:xfrm>
              <a:prstGeom prst="rect">
                <a:avLst/>
              </a:prstGeom>
              <a:noFill/>
            </p:spPr>
            <p:txBody>
              <a:bodyPr wrap="square">
                <a:spAutoFit/>
              </a:bodyPr>
              <a:lstStyle/>
              <a:p>
                <a:pPr algn="ctr"/>
                <a:r>
                  <a:rPr lang="en-US" sz="5400" b="1">
                    <a:solidFill>
                      <a:schemeClr val="lt1"/>
                    </a:solidFill>
                  </a:rPr>
                  <a:t>💡</a:t>
                </a:r>
              </a:p>
            </p:txBody>
          </p:sp>
        </p:grpSp>
      </p:grpSp>
      <p:sp>
        <p:nvSpPr>
          <p:cNvPr id="5" name="Rectangle: Rounded Corners 3">
            <a:extLst>
              <a:ext uri="{FF2B5EF4-FFF2-40B4-BE49-F238E27FC236}">
                <a16:creationId xmlns:a16="http://schemas.microsoft.com/office/drawing/2014/main" id="{6B68DD91-2E99-D588-3B72-3E16C3E31FB2}"/>
              </a:ext>
            </a:extLst>
          </p:cNvPr>
          <p:cNvSpPr/>
          <p:nvPr/>
        </p:nvSpPr>
        <p:spPr>
          <a:xfrm>
            <a:off x="850849" y="2593719"/>
            <a:ext cx="2654294" cy="1990073"/>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b="1"/>
              <a:t>Dataset</a:t>
            </a:r>
          </a:p>
        </p:txBody>
      </p:sp>
      <p:pic>
        <p:nvPicPr>
          <p:cNvPr id="4" name="Graphic 23">
            <a:extLst>
              <a:ext uri="{FF2B5EF4-FFF2-40B4-BE49-F238E27FC236}">
                <a16:creationId xmlns:a16="http://schemas.microsoft.com/office/drawing/2014/main" id="{FF58907F-70EC-0BB5-E9A9-4DCE83ED05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145" y="2063591"/>
            <a:ext cx="1219200" cy="1219200"/>
          </a:xfrm>
          <a:prstGeom prst="rect">
            <a:avLst/>
          </a:prstGeom>
        </p:spPr>
      </p:pic>
      <p:sp>
        <p:nvSpPr>
          <p:cNvPr id="6" name="文本框 5">
            <a:extLst>
              <a:ext uri="{FF2B5EF4-FFF2-40B4-BE49-F238E27FC236}">
                <a16:creationId xmlns:a16="http://schemas.microsoft.com/office/drawing/2014/main" id="{C8CD1F34-1E00-8BF6-6574-961CA85CCD6E}"/>
              </a:ext>
            </a:extLst>
          </p:cNvPr>
          <p:cNvSpPr txBox="1"/>
          <p:nvPr/>
        </p:nvSpPr>
        <p:spPr>
          <a:xfrm>
            <a:off x="4864661" y="4866139"/>
            <a:ext cx="2723823" cy="523220"/>
          </a:xfrm>
          <a:prstGeom prst="rect">
            <a:avLst/>
          </a:prstGeom>
          <a:noFill/>
        </p:spPr>
        <p:txBody>
          <a:bodyPr wrap="none" rtlCol="0">
            <a:spAutoFit/>
          </a:bodyPr>
          <a:lstStyle>
            <a:defPPr>
              <a:defRPr lang="zh-CN"/>
            </a:defPPr>
            <a:lvl1pPr>
              <a:defRPr sz="2800">
                <a:solidFill>
                  <a:prstClr val="black"/>
                </a:solidFill>
                <a:latin typeface="Aptos" panose="02110004020202020204"/>
                <a:ea typeface="等线"/>
              </a:defRPr>
            </a:lvl1pPr>
          </a:lstStyle>
          <a:p>
            <a:r>
              <a:rPr lang="en-US" altLang="zh-CN"/>
              <a:t>Measuring Ideas</a:t>
            </a:r>
            <a:endParaRPr lang="zh-CN" altLang="en-US"/>
          </a:p>
        </p:txBody>
      </p:sp>
      <p:sp>
        <p:nvSpPr>
          <p:cNvPr id="7" name="文本框 6">
            <a:extLst>
              <a:ext uri="{FF2B5EF4-FFF2-40B4-BE49-F238E27FC236}">
                <a16:creationId xmlns:a16="http://schemas.microsoft.com/office/drawing/2014/main" id="{89459469-2FC4-6361-A454-39BFAE072EFB}"/>
              </a:ext>
            </a:extLst>
          </p:cNvPr>
          <p:cNvSpPr txBox="1"/>
          <p:nvPr/>
        </p:nvSpPr>
        <p:spPr>
          <a:xfrm>
            <a:off x="9273634" y="4866139"/>
            <a:ext cx="2389950" cy="523220"/>
          </a:xfrm>
          <a:prstGeom prst="rect">
            <a:avLst/>
          </a:prstGeom>
          <a:noFill/>
        </p:spPr>
        <p:txBody>
          <a:bodyPr wrap="none" rtlCol="0">
            <a:spAutoFit/>
          </a:bodyPr>
          <a:lstStyle>
            <a:defPPr>
              <a:defRPr lang="zh-CN"/>
            </a:defPPr>
            <a:lvl1pPr>
              <a:defRPr sz="2800">
                <a:solidFill>
                  <a:prstClr val="black"/>
                </a:solidFill>
                <a:latin typeface="Aptos" panose="02110004020202020204"/>
                <a:ea typeface="等线"/>
              </a:defRPr>
            </a:lvl1pPr>
          </a:lstStyle>
          <a:p>
            <a:r>
              <a:rPr lang="en-US" altLang="zh-CN"/>
              <a:t>Propose Ideas</a:t>
            </a:r>
            <a:endParaRPr lang="zh-CN" altLang="en-US"/>
          </a:p>
        </p:txBody>
      </p:sp>
      <p:sp>
        <p:nvSpPr>
          <p:cNvPr id="16" name="文本框 15">
            <a:extLst>
              <a:ext uri="{FF2B5EF4-FFF2-40B4-BE49-F238E27FC236}">
                <a16:creationId xmlns:a16="http://schemas.microsoft.com/office/drawing/2014/main" id="{04A33180-DC5B-CDA8-5F27-8CF2CBDDD1D2}"/>
              </a:ext>
            </a:extLst>
          </p:cNvPr>
          <p:cNvSpPr txBox="1"/>
          <p:nvPr/>
        </p:nvSpPr>
        <p:spPr>
          <a:xfrm>
            <a:off x="1020979" y="4866139"/>
            <a:ext cx="2384564" cy="954107"/>
          </a:xfrm>
          <a:prstGeom prst="rect">
            <a:avLst/>
          </a:prstGeom>
          <a:noFill/>
        </p:spPr>
        <p:txBody>
          <a:bodyPr wrap="none" rtlCol="0">
            <a:spAutoFit/>
          </a:bodyPr>
          <a:lstStyle/>
          <a:p>
            <a:r>
              <a:rPr lang="en-US" altLang="zh-CN" sz="2800">
                <a:solidFill>
                  <a:prstClr val="black"/>
                </a:solidFill>
                <a:latin typeface="Aptos" panose="02110004020202020204"/>
                <a:ea typeface="等线"/>
              </a:rPr>
              <a:t>Ideas-Ratings </a:t>
            </a:r>
          </a:p>
          <a:p>
            <a:pPr algn="ctr"/>
            <a:r>
              <a:rPr lang="en-US" altLang="zh-CN" sz="2800">
                <a:solidFill>
                  <a:prstClr val="black"/>
                </a:solidFill>
                <a:latin typeface="Aptos" panose="02110004020202020204"/>
                <a:ea typeface="等线"/>
              </a:rPr>
              <a:t>Dataset</a:t>
            </a:r>
            <a:endParaRPr lang="zh-CN" altLang="en-US" sz="2800">
              <a:solidFill>
                <a:prstClr val="black"/>
              </a:solidFill>
              <a:latin typeface="Aptos" panose="02110004020202020204"/>
              <a:ea typeface="等线"/>
            </a:endParaRPr>
          </a:p>
        </p:txBody>
      </p:sp>
      <p:sp>
        <p:nvSpPr>
          <p:cNvPr id="19" name="文本框 18">
            <a:extLst>
              <a:ext uri="{FF2B5EF4-FFF2-40B4-BE49-F238E27FC236}">
                <a16:creationId xmlns:a16="http://schemas.microsoft.com/office/drawing/2014/main" id="{F47B1428-533E-FB5F-24DF-29B85E7F2A89}"/>
              </a:ext>
            </a:extLst>
          </p:cNvPr>
          <p:cNvSpPr txBox="1"/>
          <p:nvPr/>
        </p:nvSpPr>
        <p:spPr>
          <a:xfrm>
            <a:off x="307145" y="1018833"/>
            <a:ext cx="10562148" cy="646331"/>
          </a:xfrm>
          <a:prstGeom prst="rect">
            <a:avLst/>
          </a:prstGeom>
          <a:noFill/>
        </p:spPr>
        <p:txBody>
          <a:bodyPr wrap="square">
            <a:spAutoFit/>
          </a:bodyPr>
          <a:lstStyle/>
          <a:p>
            <a:r>
              <a:rPr lang="en-US" altLang="zh-CN" sz="3600">
                <a:solidFill>
                  <a:schemeClr val="tx2">
                    <a:lumMod val="50000"/>
                    <a:lumOff val="50000"/>
                  </a:schemeClr>
                </a:solidFill>
                <a:latin typeface="微软雅黑"/>
                <a:ea typeface="微软雅黑"/>
                <a:sym typeface="微软雅黑" panose="020B0503020204020204" pitchFamily="34" charset="-122"/>
              </a:rPr>
              <a:t>Let LLM learn to measure and propose ideas</a:t>
            </a:r>
            <a:endParaRPr lang="zh-CN" altLang="en-US" sz="3600"/>
          </a:p>
        </p:txBody>
      </p:sp>
    </p:spTree>
    <p:extLst>
      <p:ext uri="{BB962C8B-B14F-4D97-AF65-F5344CB8AC3E}">
        <p14:creationId xmlns:p14="http://schemas.microsoft.com/office/powerpoint/2010/main" val="2984728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0E2841">
                    <a:lumMod val="75000"/>
                    <a:lumOff val="25000"/>
                  </a:srgbClr>
                </a:solidFill>
                <a:latin typeface="微软雅黑" panose="020B0503020204020204" pitchFamily="34" charset="-122"/>
                <a:ea typeface="微软雅黑" panose="020B0503020204020204" pitchFamily="34" charset="-122"/>
                <a:sym typeface="微软雅黑" panose="020B0503020204020204" pitchFamily="34" charset="-122"/>
              </a:rPr>
              <a:t>Results - Loss</a:t>
            </a:r>
            <a:endParaRPr kumimoji="0" lang="zh-CN" altLang="en-US" sz="3600" b="1" i="0" u="none" strike="noStrike" kern="1200" cap="none" spc="0" normalizeH="0" baseline="0" noProof="0">
              <a:ln>
                <a:noFill/>
              </a:ln>
              <a:solidFill>
                <a:srgbClr val="0E2841">
                  <a:lumMod val="75000"/>
                  <a:lumOff val="25000"/>
                </a:srgb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图片 4" descr="图表, 折线图&#10;&#10;描述已自动生成">
            <a:extLst>
              <a:ext uri="{FF2B5EF4-FFF2-40B4-BE49-F238E27FC236}">
                <a16:creationId xmlns:a16="http://schemas.microsoft.com/office/drawing/2014/main" id="{384A2D6B-12F6-DF77-582D-1B7477001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373" y="1371600"/>
            <a:ext cx="6096000" cy="4572000"/>
          </a:xfrm>
          <a:prstGeom prst="rect">
            <a:avLst/>
          </a:prstGeom>
        </p:spPr>
      </p:pic>
      <p:pic>
        <p:nvPicPr>
          <p:cNvPr id="7" name="图片 6" descr="图表, 折线图&#10;&#10;已自动生成说明">
            <a:extLst>
              <a:ext uri="{FF2B5EF4-FFF2-40B4-BE49-F238E27FC236}">
                <a16:creationId xmlns:a16="http://schemas.microsoft.com/office/drawing/2014/main" id="{A87E5CF9-CDA8-7E63-4887-DA13B4B02BA1}"/>
              </a:ext>
            </a:extLst>
          </p:cNvPr>
          <p:cNvPicPr>
            <a:picLocks noChangeAspect="1"/>
          </p:cNvPicPr>
          <p:nvPr/>
        </p:nvPicPr>
        <p:blipFill>
          <a:blip r:embed="rId4"/>
          <a:stretch>
            <a:fillRect/>
          </a:stretch>
        </p:blipFill>
        <p:spPr>
          <a:xfrm>
            <a:off x="362857" y="1367971"/>
            <a:ext cx="6096000" cy="4572000"/>
          </a:xfrm>
          <a:prstGeom prst="rect">
            <a:avLst/>
          </a:prstGeom>
        </p:spPr>
      </p:pic>
    </p:spTree>
    <p:extLst>
      <p:ext uri="{BB962C8B-B14F-4D97-AF65-F5344CB8AC3E}">
        <p14:creationId xmlns:p14="http://schemas.microsoft.com/office/powerpoint/2010/main" val="3400330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文本框 3">
            <a:extLst>
              <a:ext uri="{FF2B5EF4-FFF2-40B4-BE49-F238E27FC236}">
                <a16:creationId xmlns:a16="http://schemas.microsoft.com/office/drawing/2014/main" id="{F42F506D-43A0-ACCA-EA39-EF03CB479FEE}"/>
              </a:ext>
            </a:extLst>
          </p:cNvPr>
          <p:cNvSpPr txBox="1"/>
          <p:nvPr/>
        </p:nvSpPr>
        <p:spPr>
          <a:xfrm>
            <a:off x="362857" y="188686"/>
            <a:ext cx="37954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b="1">
                <a:solidFill>
                  <a:srgbClr val="215F9A"/>
                </a:solidFill>
                <a:latin typeface="微软雅黑"/>
                <a:ea typeface="等线"/>
              </a:rPr>
              <a:t>Results - Metric</a:t>
            </a:r>
          </a:p>
        </p:txBody>
      </p:sp>
      <p:pic>
        <p:nvPicPr>
          <p:cNvPr id="5" name="图片 4" descr="表格&#10;&#10;已自动生成说明">
            <a:extLst>
              <a:ext uri="{FF2B5EF4-FFF2-40B4-BE49-F238E27FC236}">
                <a16:creationId xmlns:a16="http://schemas.microsoft.com/office/drawing/2014/main" id="{D396079C-F850-6996-B32F-BADC266DE954}"/>
              </a:ext>
            </a:extLst>
          </p:cNvPr>
          <p:cNvPicPr>
            <a:picLocks noChangeAspect="1"/>
          </p:cNvPicPr>
          <p:nvPr/>
        </p:nvPicPr>
        <p:blipFill>
          <a:blip r:embed="rId3"/>
          <a:stretch>
            <a:fillRect/>
          </a:stretch>
        </p:blipFill>
        <p:spPr>
          <a:xfrm>
            <a:off x="6096000" y="1494968"/>
            <a:ext cx="5880098" cy="4357006"/>
          </a:xfrm>
          <a:prstGeom prst="rect">
            <a:avLst/>
          </a:prstGeom>
        </p:spPr>
      </p:pic>
      <p:pic>
        <p:nvPicPr>
          <p:cNvPr id="9" name="图片 8" descr="图表, 雷达图&#10;&#10;描述已自动生成">
            <a:extLst>
              <a:ext uri="{FF2B5EF4-FFF2-40B4-BE49-F238E27FC236}">
                <a16:creationId xmlns:a16="http://schemas.microsoft.com/office/drawing/2014/main" id="{EB68005C-B53E-A314-832A-637EF8F97FE1}"/>
              </a:ext>
            </a:extLst>
          </p:cNvPr>
          <p:cNvPicPr>
            <a:picLocks noChangeAspect="1"/>
          </p:cNvPicPr>
          <p:nvPr/>
        </p:nvPicPr>
        <p:blipFill rotWithShape="1">
          <a:blip r:embed="rId4">
            <a:extLst>
              <a:ext uri="{28A0092B-C50C-407E-A947-70E740481C1C}">
                <a14:useLocalDpi xmlns:a14="http://schemas.microsoft.com/office/drawing/2010/main" val="0"/>
              </a:ext>
            </a:extLst>
          </a:blip>
          <a:srcRect l="24960" t="5745" r="19886" b="7315"/>
          <a:stretch/>
        </p:blipFill>
        <p:spPr>
          <a:xfrm>
            <a:off x="519126" y="1243322"/>
            <a:ext cx="5306793" cy="5019055"/>
          </a:xfrm>
          <a:prstGeom prst="rect">
            <a:avLst/>
          </a:prstGeom>
        </p:spPr>
      </p:pic>
    </p:spTree>
    <p:extLst>
      <p:ext uri="{BB962C8B-B14F-4D97-AF65-F5344CB8AC3E}">
        <p14:creationId xmlns:p14="http://schemas.microsoft.com/office/powerpoint/2010/main" val="256210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5856157" cy="646331"/>
          </a:xfrm>
          <a:prstGeom prst="rect">
            <a:avLst/>
          </a:prstGeom>
          <a:noFill/>
        </p:spPr>
        <p:txBody>
          <a:bodyPr wrap="square" lIns="91440" tIns="45720" rIns="91440" bIns="45720" rtlCol="0" anchor="t">
            <a:spAutoFit/>
          </a:bodyPr>
          <a:lstStyle/>
          <a:p>
            <a:pPr>
              <a:defRPr/>
            </a:pPr>
            <a:r>
              <a:rPr lang="en-US" altLang="zh-CN" sz="3600" b="1">
                <a:solidFill>
                  <a:srgbClr val="0E2841">
                    <a:lumMod val="75000"/>
                    <a:lumOff val="25000"/>
                  </a:srgbClr>
                </a:solidFill>
                <a:latin typeface="微软雅黑" panose="020B0503020204020204" pitchFamily="34" charset="-122"/>
                <a:ea typeface="微软雅黑" panose="020B0503020204020204" pitchFamily="34" charset="-122"/>
                <a:sym typeface="微软雅黑" panose="020B0503020204020204" pitchFamily="34" charset="-122"/>
              </a:rPr>
              <a:t>Product - DIFY Critic </a:t>
            </a:r>
            <a:endParaRPr lang="zh-CN" altLang="en-US" sz="3600" b="1">
              <a:solidFill>
                <a:srgbClr val="0E2841">
                  <a:lumMod val="75000"/>
                  <a:lumOff val="25000"/>
                </a:srgbClr>
              </a:solidFill>
              <a:latin typeface="微软雅黑" panose="020B0503020204020204" pitchFamily="34" charset="-122"/>
              <a:ea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5eb364b77c37004becb6c72b0cc68e95_raw">
            <a:hlinkClick r:id="" action="ppaction://media"/>
            <a:extLst>
              <a:ext uri="{FF2B5EF4-FFF2-40B4-BE49-F238E27FC236}">
                <a16:creationId xmlns:a16="http://schemas.microsoft.com/office/drawing/2014/main" id="{7D01EFA8-E1D7-7421-CC53-A47BFE5274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4959" r="893"/>
          <a:stretch/>
        </p:blipFill>
        <p:spPr>
          <a:xfrm>
            <a:off x="1432371" y="1271451"/>
            <a:ext cx="8295103" cy="4172996"/>
          </a:xfrm>
          <a:prstGeom prst="rect">
            <a:avLst/>
          </a:prstGeom>
        </p:spPr>
      </p:pic>
      <p:sp>
        <p:nvSpPr>
          <p:cNvPr id="7" name="文本框 6">
            <a:extLst>
              <a:ext uri="{FF2B5EF4-FFF2-40B4-BE49-F238E27FC236}">
                <a16:creationId xmlns:a16="http://schemas.microsoft.com/office/drawing/2014/main" id="{29FF3E70-846F-8D76-322E-378B3ABF67BD}"/>
              </a:ext>
            </a:extLst>
          </p:cNvPr>
          <p:cNvSpPr txBox="1"/>
          <p:nvPr/>
        </p:nvSpPr>
        <p:spPr>
          <a:xfrm>
            <a:off x="1672045" y="5828999"/>
            <a:ext cx="7775686" cy="707886"/>
          </a:xfrm>
          <a:prstGeom prst="rect">
            <a:avLst/>
          </a:prstGeom>
          <a:noFill/>
        </p:spPr>
        <p:txBody>
          <a:bodyPr wrap="square" lIns="91440" tIns="45720" rIns="91440" bIns="45720" rtlCol="0" anchor="t">
            <a:spAutoFit/>
          </a:bodyPr>
          <a:lstStyle/>
          <a:p>
            <a:r>
              <a:rPr lang="en-US" altLang="zh-CN" sz="4000">
                <a:solidFill>
                  <a:prstClr val="black"/>
                </a:solidFill>
                <a:latin typeface="Aptos" panose="02110004020202020204"/>
                <a:ea typeface="等线"/>
              </a:rPr>
              <a:t>Use </a:t>
            </a:r>
            <a:r>
              <a:rPr lang="en-US" altLang="zh-CN" sz="4000" err="1">
                <a:solidFill>
                  <a:prstClr val="black"/>
                </a:solidFill>
                <a:latin typeface="Aptos" panose="02110004020202020204"/>
                <a:ea typeface="等线"/>
              </a:rPr>
              <a:t>Pipelins</a:t>
            </a:r>
            <a:r>
              <a:rPr lang="en-US" altLang="zh-CN" sz="4000">
                <a:solidFill>
                  <a:prstClr val="black"/>
                </a:solidFill>
                <a:latin typeface="Aptos" panose="02110004020202020204"/>
                <a:ea typeface="等线"/>
              </a:rPr>
              <a:t> and Critic Models </a:t>
            </a:r>
            <a:endParaRPr lang="zh-CN" altLang="en-US" sz="4000">
              <a:solidFill>
                <a:prstClr val="black"/>
              </a:solidFill>
              <a:latin typeface="Aptos" panose="02110004020202020204"/>
              <a:ea typeface="等线"/>
            </a:endParaRPr>
          </a:p>
        </p:txBody>
      </p:sp>
    </p:spTree>
    <p:extLst>
      <p:ext uri="{BB962C8B-B14F-4D97-AF65-F5344CB8AC3E}">
        <p14:creationId xmlns:p14="http://schemas.microsoft.com/office/powerpoint/2010/main" val="4272643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EBE850DD-71B3-3CF5-D2BA-915E585A97C1}"/>
              </a:ext>
            </a:extLst>
          </p:cNvPr>
          <p:cNvPicPr>
            <a:picLocks noChangeAspect="1"/>
          </p:cNvPicPr>
          <p:nvPr/>
        </p:nvPicPr>
        <p:blipFill rotWithShape="1">
          <a:blip r:embed="rId3"/>
          <a:srcRect t="3051" r="1685" b="3117"/>
          <a:stretch/>
        </p:blipFill>
        <p:spPr>
          <a:xfrm>
            <a:off x="1526813" y="1380260"/>
            <a:ext cx="8984433" cy="4373343"/>
          </a:xfrm>
          <a:prstGeom prst="rect">
            <a:avLst/>
          </a:prstGeom>
        </p:spPr>
      </p:pic>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5856157" cy="646331"/>
          </a:xfrm>
          <a:prstGeom prst="rect">
            <a:avLst/>
          </a:prstGeom>
          <a:noFill/>
        </p:spPr>
        <p:txBody>
          <a:bodyPr wrap="square" lIns="91440" tIns="45720" rIns="91440" bIns="45720" rtlCol="0" anchor="t">
            <a:spAutoFit/>
          </a:bodyPr>
          <a:lstStyle/>
          <a:p>
            <a:pPr>
              <a:defRPr/>
            </a:pPr>
            <a:r>
              <a:rPr lang="en-US" altLang="zh-CN" sz="3600" b="1">
                <a:solidFill>
                  <a:srgbClr val="0E2841">
                    <a:lumMod val="75000"/>
                    <a:lumOff val="25000"/>
                  </a:srgbClr>
                </a:solidFill>
                <a:latin typeface="微软雅黑" panose="020B0503020204020204" pitchFamily="34" charset="-122"/>
                <a:ea typeface="微软雅黑" panose="020B0503020204020204" pitchFamily="34" charset="-122"/>
                <a:sym typeface="微软雅黑" panose="020B0503020204020204" pitchFamily="34" charset="-122"/>
              </a:rPr>
              <a:t>Product - DIFY Critic </a:t>
            </a:r>
            <a:endParaRPr lang="zh-CN" altLang="en-US" sz="3600" b="1">
              <a:solidFill>
                <a:srgbClr val="0E2841">
                  <a:lumMod val="75000"/>
                  <a:lumOff val="25000"/>
                </a:srgbClr>
              </a:solidFill>
              <a:latin typeface="微软雅黑" panose="020B0503020204020204" pitchFamily="34" charset="-122"/>
              <a:ea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矩形 7">
            <a:extLst>
              <a:ext uri="{FF2B5EF4-FFF2-40B4-BE49-F238E27FC236}">
                <a16:creationId xmlns:a16="http://schemas.microsoft.com/office/drawing/2014/main" id="{00ADC315-253A-1519-D512-AD14C1C08416}"/>
              </a:ext>
            </a:extLst>
          </p:cNvPr>
          <p:cNvSpPr/>
          <p:nvPr/>
        </p:nvSpPr>
        <p:spPr>
          <a:xfrm>
            <a:off x="1526813" y="1737750"/>
            <a:ext cx="1132115" cy="80989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7946689-D9A4-6AF5-976E-C49747274767}"/>
              </a:ext>
            </a:extLst>
          </p:cNvPr>
          <p:cNvSpPr txBox="1"/>
          <p:nvPr/>
        </p:nvSpPr>
        <p:spPr>
          <a:xfrm>
            <a:off x="570489" y="1819534"/>
            <a:ext cx="814647" cy="646331"/>
          </a:xfrm>
          <a:prstGeom prst="rect">
            <a:avLst/>
          </a:prstGeom>
          <a:noFill/>
        </p:spPr>
        <p:txBody>
          <a:bodyPr wrap="none" rtlCol="0">
            <a:spAutoFit/>
          </a:bodyPr>
          <a:lstStyle/>
          <a:p>
            <a:r>
              <a:rPr lang="en-US" altLang="zh-CN"/>
              <a:t>Model</a:t>
            </a:r>
          </a:p>
          <a:p>
            <a:r>
              <a:rPr lang="en-US" altLang="zh-CN"/>
              <a:t>Select</a:t>
            </a:r>
            <a:endParaRPr lang="zh-CN" altLang="en-US"/>
          </a:p>
        </p:txBody>
      </p:sp>
      <p:sp>
        <p:nvSpPr>
          <p:cNvPr id="12" name="矩形 11">
            <a:extLst>
              <a:ext uri="{FF2B5EF4-FFF2-40B4-BE49-F238E27FC236}">
                <a16:creationId xmlns:a16="http://schemas.microsoft.com/office/drawing/2014/main" id="{DE3EA8FF-61AC-4ED6-6E53-487C2E499FC7}"/>
              </a:ext>
            </a:extLst>
          </p:cNvPr>
          <p:cNvSpPr/>
          <p:nvPr/>
        </p:nvSpPr>
        <p:spPr>
          <a:xfrm>
            <a:off x="5295284" y="5384271"/>
            <a:ext cx="4101738" cy="3693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AB297AE2-63F1-F3C2-40A1-87FA0468B608}"/>
              </a:ext>
            </a:extLst>
          </p:cNvPr>
          <p:cNvSpPr txBox="1"/>
          <p:nvPr/>
        </p:nvSpPr>
        <p:spPr>
          <a:xfrm>
            <a:off x="6357257" y="5880709"/>
            <a:ext cx="1234377" cy="369332"/>
          </a:xfrm>
          <a:prstGeom prst="rect">
            <a:avLst/>
          </a:prstGeom>
          <a:noFill/>
        </p:spPr>
        <p:txBody>
          <a:bodyPr wrap="none" rtlCol="0">
            <a:spAutoFit/>
          </a:bodyPr>
          <a:lstStyle/>
          <a:p>
            <a:r>
              <a:rPr lang="en-US" altLang="zh-CN"/>
              <a:t>Input Field</a:t>
            </a:r>
            <a:endParaRPr lang="zh-CN" altLang="en-US"/>
          </a:p>
        </p:txBody>
      </p:sp>
      <p:sp>
        <p:nvSpPr>
          <p:cNvPr id="17" name="矩形 16">
            <a:extLst>
              <a:ext uri="{FF2B5EF4-FFF2-40B4-BE49-F238E27FC236}">
                <a16:creationId xmlns:a16="http://schemas.microsoft.com/office/drawing/2014/main" id="{BE6B1222-064D-4EBA-B025-3DA94C75383A}"/>
              </a:ext>
            </a:extLst>
          </p:cNvPr>
          <p:cNvSpPr/>
          <p:nvPr/>
        </p:nvSpPr>
        <p:spPr>
          <a:xfrm>
            <a:off x="5615487" y="3024051"/>
            <a:ext cx="1255576" cy="9122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D61F1D16-5A71-E213-3DE0-5D4F45598D1D}"/>
              </a:ext>
            </a:extLst>
          </p:cNvPr>
          <p:cNvSpPr txBox="1"/>
          <p:nvPr/>
        </p:nvSpPr>
        <p:spPr>
          <a:xfrm>
            <a:off x="7012740" y="3307471"/>
            <a:ext cx="870816" cy="369332"/>
          </a:xfrm>
          <a:prstGeom prst="rect">
            <a:avLst/>
          </a:prstGeom>
          <a:noFill/>
        </p:spPr>
        <p:txBody>
          <a:bodyPr wrap="none" rtlCol="0">
            <a:spAutoFit/>
          </a:bodyPr>
          <a:lstStyle/>
          <a:p>
            <a:r>
              <a:rPr lang="en-US" altLang="zh-CN"/>
              <a:t>Scores</a:t>
            </a:r>
            <a:endParaRPr lang="zh-CN" altLang="en-US"/>
          </a:p>
        </p:txBody>
      </p:sp>
      <p:sp>
        <p:nvSpPr>
          <p:cNvPr id="19" name="矩形 18">
            <a:extLst>
              <a:ext uri="{FF2B5EF4-FFF2-40B4-BE49-F238E27FC236}">
                <a16:creationId xmlns:a16="http://schemas.microsoft.com/office/drawing/2014/main" id="{DC4E0F8F-A260-95AB-6B2F-DB906CC03F90}"/>
              </a:ext>
            </a:extLst>
          </p:cNvPr>
          <p:cNvSpPr/>
          <p:nvPr/>
        </p:nvSpPr>
        <p:spPr>
          <a:xfrm>
            <a:off x="5529941" y="4014727"/>
            <a:ext cx="3596642" cy="124243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5D3F334A-6899-136C-258D-EBF3C2C1D4C2}"/>
              </a:ext>
            </a:extLst>
          </p:cNvPr>
          <p:cNvSpPr txBox="1"/>
          <p:nvPr/>
        </p:nvSpPr>
        <p:spPr>
          <a:xfrm>
            <a:off x="9126583" y="4334937"/>
            <a:ext cx="1301062" cy="369332"/>
          </a:xfrm>
          <a:prstGeom prst="rect">
            <a:avLst/>
          </a:prstGeom>
          <a:noFill/>
        </p:spPr>
        <p:txBody>
          <a:bodyPr wrap="none" rtlCol="0">
            <a:spAutoFit/>
          </a:bodyPr>
          <a:lstStyle/>
          <a:p>
            <a:r>
              <a:rPr lang="en-US" altLang="zh-CN"/>
              <a:t>Comments</a:t>
            </a:r>
            <a:endParaRPr lang="zh-CN" altLang="en-US"/>
          </a:p>
        </p:txBody>
      </p:sp>
    </p:spTree>
    <p:extLst>
      <p:ext uri="{BB962C8B-B14F-4D97-AF65-F5344CB8AC3E}">
        <p14:creationId xmlns:p14="http://schemas.microsoft.com/office/powerpoint/2010/main" val="2342128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5026424" cy="646331"/>
          </a:xfrm>
          <a:prstGeom prst="rect">
            <a:avLst/>
          </a:prstGeom>
          <a:noFill/>
        </p:spPr>
        <p:txBody>
          <a:bodyPr wrap="square" lIns="91440" tIns="45720" rIns="91440" bIns="45720" rtlCol="0" anchor="t">
            <a:spAutoFit/>
          </a:bodyPr>
          <a:lstStyle/>
          <a:p>
            <a:pPr>
              <a:defRPr/>
            </a:pPr>
            <a:r>
              <a:rPr lang="en-US" altLang="zh-CN" sz="3600" b="1">
                <a:solidFill>
                  <a:srgbClr val="0E2841">
                    <a:lumMod val="75000"/>
                    <a:lumOff val="25000"/>
                  </a:srgbClr>
                </a:solidFill>
                <a:latin typeface="微软雅黑" panose="020B0503020204020204" pitchFamily="34" charset="-122"/>
                <a:ea typeface="微软雅黑" panose="020B0503020204020204" pitchFamily="34" charset="-122"/>
                <a:sym typeface="微软雅黑" panose="020B0503020204020204" pitchFamily="34" charset="-122"/>
              </a:rPr>
              <a:t>Product - DIFY Critic</a:t>
            </a:r>
            <a:endParaRPr lang="zh-CN" altLang="en-US" sz="3600" b="1">
              <a:solidFill>
                <a:srgbClr val="0E2841">
                  <a:lumMod val="75000"/>
                  <a:lumOff val="25000"/>
                </a:srgbClr>
              </a:solidFill>
              <a:latin typeface="微软雅黑" panose="020B0503020204020204" pitchFamily="34" charset="-122"/>
              <a:ea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文本框 5">
            <a:extLst>
              <a:ext uri="{FF2B5EF4-FFF2-40B4-BE49-F238E27FC236}">
                <a16:creationId xmlns:a16="http://schemas.microsoft.com/office/drawing/2014/main" id="{7E2C4F2C-99AD-C3AC-DA86-5862D78D9FF0}"/>
              </a:ext>
            </a:extLst>
          </p:cNvPr>
          <p:cNvSpPr txBox="1"/>
          <p:nvPr/>
        </p:nvSpPr>
        <p:spPr>
          <a:xfrm>
            <a:off x="985875" y="5578021"/>
            <a:ext cx="11065692" cy="923330"/>
          </a:xfrm>
          <a:prstGeom prst="rect">
            <a:avLst/>
          </a:prstGeom>
          <a:noFill/>
        </p:spPr>
        <p:txBody>
          <a:bodyPr wrap="square" rtlCol="0">
            <a:spAutoFit/>
          </a:bodyPr>
          <a:lstStyle/>
          <a:p>
            <a:r>
              <a:rPr lang="en-US" altLang="zh-CN" sz="4000">
                <a:solidFill>
                  <a:prstClr val="black"/>
                </a:solidFill>
                <a:latin typeface="Aptos" panose="02110004020202020204"/>
                <a:ea typeface="等线"/>
              </a:rPr>
              <a:t>Upload ANY type of papers as knowledge base</a:t>
            </a:r>
            <a:r>
              <a:rPr lang="en-US" altLang="zh-CN" sz="1400"/>
              <a:t>	</a:t>
            </a:r>
            <a:endParaRPr lang="zh-CN" altLang="en-US" sz="1400"/>
          </a:p>
        </p:txBody>
      </p:sp>
      <p:pic>
        <p:nvPicPr>
          <p:cNvPr id="5" name="QQ2024619-13567">
            <a:hlinkClick r:id="" action="ppaction://media"/>
            <a:extLst>
              <a:ext uri="{FF2B5EF4-FFF2-40B4-BE49-F238E27FC236}">
                <a16:creationId xmlns:a16="http://schemas.microsoft.com/office/drawing/2014/main" id="{6BE2BD72-CFD5-21DF-4A62-9E5878C089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9162" y="1252268"/>
            <a:ext cx="9876670" cy="4324710"/>
          </a:xfrm>
          <a:prstGeom prst="rect">
            <a:avLst/>
          </a:prstGeom>
        </p:spPr>
      </p:pic>
    </p:spTree>
    <p:extLst>
      <p:ext uri="{BB962C8B-B14F-4D97-AF65-F5344CB8AC3E}">
        <p14:creationId xmlns:p14="http://schemas.microsoft.com/office/powerpoint/2010/main" val="2660229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5026424" cy="646331"/>
          </a:xfrm>
          <a:prstGeom prst="rect">
            <a:avLst/>
          </a:prstGeom>
          <a:noFill/>
        </p:spPr>
        <p:txBody>
          <a:bodyPr wrap="square" lIns="91440" tIns="45720" rIns="91440" bIns="45720" rtlCol="0" anchor="t">
            <a:spAutoFit/>
          </a:bodyPr>
          <a:lstStyle/>
          <a:p>
            <a:pPr>
              <a:defRPr/>
            </a:pPr>
            <a:r>
              <a:rPr lang="en-US" altLang="zh-CN" sz="3600" b="1">
                <a:solidFill>
                  <a:srgbClr val="0E2841">
                    <a:lumMod val="75000"/>
                    <a:lumOff val="25000"/>
                  </a:srgbClr>
                </a:solidFill>
                <a:latin typeface="微软雅黑" panose="020B0503020204020204" pitchFamily="34" charset="-122"/>
                <a:ea typeface="微软雅黑" panose="020B0503020204020204" pitchFamily="34" charset="-122"/>
                <a:sym typeface="微软雅黑" panose="020B0503020204020204" pitchFamily="34" charset="-122"/>
              </a:rPr>
              <a:t>Product - Idea King</a:t>
            </a:r>
            <a:endParaRPr lang="zh-CN" altLang="en-US" sz="3600" b="1">
              <a:solidFill>
                <a:srgbClr val="0E2841">
                  <a:lumMod val="75000"/>
                  <a:lumOff val="25000"/>
                </a:srgbClr>
              </a:solidFill>
              <a:latin typeface="微软雅黑" panose="020B0503020204020204" pitchFamily="34" charset="-122"/>
              <a:ea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4" name="QQ2024619-1431">
            <a:hlinkClick r:id="" action="ppaction://media"/>
            <a:extLst>
              <a:ext uri="{FF2B5EF4-FFF2-40B4-BE49-F238E27FC236}">
                <a16:creationId xmlns:a16="http://schemas.microsoft.com/office/drawing/2014/main" id="{2E45E0B1-336A-ED8D-F363-41A4947913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1397000"/>
            <a:ext cx="9753600" cy="4064000"/>
          </a:xfrm>
          <a:prstGeom prst="rect">
            <a:avLst/>
          </a:prstGeom>
        </p:spPr>
      </p:pic>
      <p:sp>
        <p:nvSpPr>
          <p:cNvPr id="7" name="文本框 6">
            <a:extLst>
              <a:ext uri="{FF2B5EF4-FFF2-40B4-BE49-F238E27FC236}">
                <a16:creationId xmlns:a16="http://schemas.microsoft.com/office/drawing/2014/main" id="{CE3124EE-CB9D-F8F4-FB2E-8AD4AF40282F}"/>
              </a:ext>
            </a:extLst>
          </p:cNvPr>
          <p:cNvSpPr txBox="1"/>
          <p:nvPr/>
        </p:nvSpPr>
        <p:spPr>
          <a:xfrm>
            <a:off x="1216484" y="5472581"/>
            <a:ext cx="86522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4000">
                <a:solidFill>
                  <a:prstClr val="black"/>
                </a:solidFill>
                <a:latin typeface="Aptos" panose="02110004020202020204"/>
                <a:ea typeface="等线"/>
              </a:rPr>
              <a:t>Generate Fantasy Ideas</a:t>
            </a:r>
          </a:p>
        </p:txBody>
      </p:sp>
    </p:spTree>
    <p:extLst>
      <p:ext uri="{BB962C8B-B14F-4D97-AF65-F5344CB8AC3E}">
        <p14:creationId xmlns:p14="http://schemas.microsoft.com/office/powerpoint/2010/main" val="3441887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5026424" cy="646331"/>
          </a:xfrm>
          <a:prstGeom prst="rect">
            <a:avLst/>
          </a:prstGeom>
          <a:noFill/>
        </p:spPr>
        <p:txBody>
          <a:bodyPr wrap="square" lIns="91440" tIns="45720" rIns="91440" bIns="45720" rtlCol="0" anchor="t">
            <a:spAutoFit/>
          </a:bodyPr>
          <a:lstStyle/>
          <a:p>
            <a:pPr>
              <a:defRPr/>
            </a:pPr>
            <a:r>
              <a:rPr lang="en-US" altLang="zh-CN" sz="3600" b="1">
                <a:solidFill>
                  <a:srgbClr val="0E2841">
                    <a:lumMod val="75000"/>
                    <a:lumOff val="25000"/>
                  </a:srgbClr>
                </a:solidFill>
                <a:latin typeface="微软雅黑" panose="020B0503020204020204" pitchFamily="34" charset="-122"/>
                <a:ea typeface="微软雅黑" panose="020B0503020204020204" pitchFamily="34" charset="-122"/>
                <a:sym typeface="微软雅黑" panose="020B0503020204020204" pitchFamily="34" charset="-122"/>
              </a:rPr>
              <a:t>Product - Idea King</a:t>
            </a:r>
            <a:endParaRPr lang="zh-CN" altLang="en-US" sz="3600" b="1">
              <a:solidFill>
                <a:srgbClr val="0E2841">
                  <a:lumMod val="75000"/>
                  <a:lumOff val="25000"/>
                </a:srgbClr>
              </a:solidFill>
              <a:latin typeface="微软雅黑" panose="020B0503020204020204" pitchFamily="34" charset="-122"/>
              <a:ea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文本框 6">
            <a:extLst>
              <a:ext uri="{FF2B5EF4-FFF2-40B4-BE49-F238E27FC236}">
                <a16:creationId xmlns:a16="http://schemas.microsoft.com/office/drawing/2014/main" id="{CE3124EE-CB9D-F8F4-FB2E-8AD4AF40282F}"/>
              </a:ext>
            </a:extLst>
          </p:cNvPr>
          <p:cNvSpPr txBox="1"/>
          <p:nvPr/>
        </p:nvSpPr>
        <p:spPr>
          <a:xfrm>
            <a:off x="1920975" y="1720091"/>
            <a:ext cx="865229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6000">
                <a:solidFill>
                  <a:prstClr val="black"/>
                </a:solidFill>
                <a:latin typeface="Aptos" panose="02110004020202020204"/>
                <a:ea typeface="等线"/>
              </a:rPr>
              <a:t>ALL DEMO IN</a:t>
            </a:r>
          </a:p>
          <a:p>
            <a:r>
              <a:rPr lang="zh-CN" sz="6000">
                <a:solidFill>
                  <a:prstClr val="black"/>
                </a:solidFill>
                <a:ea typeface="+mn-lt"/>
                <a:cs typeface="+mn-lt"/>
                <a:hlinkClick r:id="rId3"/>
              </a:rPr>
              <a:t>http://8.138.6.6:10003/</a:t>
            </a:r>
            <a:endParaRPr lang="zh-CN" sz="6000">
              <a:solidFill>
                <a:prstClr val="black"/>
              </a:solidFill>
              <a:ea typeface="等线" panose="02010600030101010101" pitchFamily="2" charset="-122"/>
              <a:cs typeface="+mn-lt"/>
              <a:hlinkClick r:id="rId3"/>
            </a:endParaRPr>
          </a:p>
          <a:p>
            <a:r>
              <a:rPr lang="en-US" altLang="zh-CN" sz="6000">
                <a:solidFill>
                  <a:prstClr val="black"/>
                </a:solidFill>
                <a:ea typeface="等线"/>
              </a:rPr>
              <a:t>Account: </a:t>
            </a:r>
            <a:r>
              <a:rPr lang="en-US" altLang="zh-CN" sz="6000">
                <a:solidFill>
                  <a:prstClr val="black"/>
                </a:solidFill>
                <a:ea typeface="等线"/>
                <a:hlinkClick r:id="rId4">
                  <a:extLst>
                    <a:ext uri="{A12FA001-AC4F-418D-AE19-62706E023703}">
                      <ahyp:hlinkClr xmlns:ahyp="http://schemas.microsoft.com/office/drawing/2018/hyperlinkcolor" val="tx"/>
                    </a:ext>
                  </a:extLst>
                </a:hlinkClick>
              </a:rPr>
              <a:t>lyn@123.com</a:t>
            </a:r>
            <a:endParaRPr lang="zh-CN" sz="6000">
              <a:solidFill>
                <a:prstClr val="black"/>
              </a:solidFill>
              <a:ea typeface="等线" panose="02010600030101010101" pitchFamily="2" charset="-122"/>
            </a:endParaRPr>
          </a:p>
          <a:p>
            <a:r>
              <a:rPr lang="en-US" altLang="zh-CN" sz="6000">
                <a:solidFill>
                  <a:prstClr val="black"/>
                </a:solidFill>
                <a:ea typeface="等线"/>
              </a:rPr>
              <a:t>Password: qwer123456</a:t>
            </a:r>
          </a:p>
        </p:txBody>
      </p:sp>
    </p:spTree>
    <p:extLst>
      <p:ext uri="{BB962C8B-B14F-4D97-AF65-F5344CB8AC3E}">
        <p14:creationId xmlns:p14="http://schemas.microsoft.com/office/powerpoint/2010/main" val="329621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5026424" cy="646331"/>
          </a:xfrm>
          <a:prstGeom prst="rect">
            <a:avLst/>
          </a:prstGeom>
          <a:noFill/>
        </p:spPr>
        <p:txBody>
          <a:bodyPr wrap="square" lIns="91440" tIns="45720" rIns="91440" bIns="45720" rtlCol="0" anchor="t">
            <a:spAutoFit/>
          </a:bodyPr>
          <a:lstStyle/>
          <a:p>
            <a:pPr>
              <a:defRPr/>
            </a:pPr>
            <a:r>
              <a:rPr lang="en-US" altLang="zh-CN" sz="3600" b="1">
                <a:solidFill>
                  <a:srgbClr val="0E2841">
                    <a:lumMod val="75000"/>
                    <a:lumOff val="25000"/>
                  </a:srgbClr>
                </a:solidFill>
                <a:latin typeface="微软雅黑" panose="020B0503020204020204" pitchFamily="34" charset="-122"/>
                <a:ea typeface="微软雅黑" panose="020B0503020204020204" pitchFamily="34" charset="-122"/>
                <a:sym typeface="微软雅黑" panose="020B0503020204020204" pitchFamily="34" charset="-122"/>
              </a:rPr>
              <a:t>Schedule</a:t>
            </a:r>
            <a:endParaRPr lang="zh-CN" altLang="en-US" sz="3600" b="1">
              <a:solidFill>
                <a:srgbClr val="0E2841">
                  <a:lumMod val="75000"/>
                  <a:lumOff val="25000"/>
                </a:srgbClr>
              </a:solidFill>
              <a:latin typeface="微软雅黑" panose="020B0503020204020204" pitchFamily="34" charset="-122"/>
              <a:ea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5" name="表格 4">
            <a:extLst>
              <a:ext uri="{FF2B5EF4-FFF2-40B4-BE49-F238E27FC236}">
                <a16:creationId xmlns:a16="http://schemas.microsoft.com/office/drawing/2014/main" id="{9015A334-B7F9-052A-715B-3ECCC9B9910F}"/>
              </a:ext>
            </a:extLst>
          </p:cNvPr>
          <p:cNvGraphicFramePr>
            <a:graphicFrameLocks noGrp="1"/>
          </p:cNvGraphicFramePr>
          <p:nvPr>
            <p:extLst>
              <p:ext uri="{D42A27DB-BD31-4B8C-83A1-F6EECF244321}">
                <p14:modId xmlns:p14="http://schemas.microsoft.com/office/powerpoint/2010/main" val="2590234039"/>
              </p:ext>
            </p:extLst>
          </p:nvPr>
        </p:nvGraphicFramePr>
        <p:xfrm>
          <a:off x="879991" y="1409075"/>
          <a:ext cx="9949751" cy="4847804"/>
        </p:xfrm>
        <a:graphic>
          <a:graphicData uri="http://schemas.openxmlformats.org/drawingml/2006/table">
            <a:tbl>
              <a:tblPr firstRow="1" firstCol="1" bandRow="1">
                <a:tableStyleId>{5C22544A-7EE6-4342-B048-85BDC9FD1C3A}</a:tableStyleId>
              </a:tblPr>
              <a:tblGrid>
                <a:gridCol w="4974326">
                  <a:extLst>
                    <a:ext uri="{9D8B030D-6E8A-4147-A177-3AD203B41FA5}">
                      <a16:colId xmlns:a16="http://schemas.microsoft.com/office/drawing/2014/main" val="2428336543"/>
                    </a:ext>
                  </a:extLst>
                </a:gridCol>
                <a:gridCol w="4975425">
                  <a:extLst>
                    <a:ext uri="{9D8B030D-6E8A-4147-A177-3AD203B41FA5}">
                      <a16:colId xmlns:a16="http://schemas.microsoft.com/office/drawing/2014/main" val="2087176000"/>
                    </a:ext>
                  </a:extLst>
                </a:gridCol>
              </a:tblGrid>
              <a:tr h="903692">
                <a:tc>
                  <a:txBody>
                    <a:bodyPr/>
                    <a:lstStyle/>
                    <a:p>
                      <a:pPr marL="0" marR="0" algn="ctr">
                        <a:lnSpc>
                          <a:spcPct val="150000"/>
                        </a:lnSpc>
                        <a:spcBef>
                          <a:spcPts val="0"/>
                        </a:spcBef>
                        <a:spcAft>
                          <a:spcPts val="0"/>
                        </a:spcAft>
                      </a:pPr>
                      <a:r>
                        <a:rPr lang="en-US" sz="3200" kern="100">
                          <a:effectLst/>
                        </a:rPr>
                        <a:t>Week</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pPr>
                      <a:r>
                        <a:rPr lang="en-US" sz="3200" kern="100">
                          <a:effectLst/>
                        </a:rPr>
                        <a:t>Task</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450223052"/>
                  </a:ext>
                </a:extLst>
              </a:tr>
              <a:tr h="656355">
                <a:tc>
                  <a:txBody>
                    <a:bodyPr/>
                    <a:lstStyle/>
                    <a:p>
                      <a:pPr marL="0" marR="0" algn="ctr">
                        <a:lnSpc>
                          <a:spcPct val="150000"/>
                        </a:lnSpc>
                        <a:spcBef>
                          <a:spcPts val="0"/>
                        </a:spcBef>
                        <a:spcAft>
                          <a:spcPts val="0"/>
                        </a:spcAft>
                      </a:pPr>
                      <a:r>
                        <a:rPr lang="en-US" sz="3200" kern="100">
                          <a:effectLst/>
                        </a:rPr>
                        <a:t>12</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pPr>
                      <a:r>
                        <a:rPr lang="en-US" sz="3200" kern="100">
                          <a:effectLst/>
                        </a:rPr>
                        <a:t>Dataset Building</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4208870729"/>
                  </a:ext>
                </a:extLst>
              </a:tr>
              <a:tr h="656355">
                <a:tc>
                  <a:txBody>
                    <a:bodyPr/>
                    <a:lstStyle/>
                    <a:p>
                      <a:pPr marL="0" marR="0" algn="ctr">
                        <a:lnSpc>
                          <a:spcPct val="150000"/>
                        </a:lnSpc>
                        <a:spcBef>
                          <a:spcPts val="0"/>
                        </a:spcBef>
                        <a:spcAft>
                          <a:spcPts val="0"/>
                        </a:spcAft>
                      </a:pPr>
                      <a:r>
                        <a:rPr lang="en-US" sz="3200" kern="100">
                          <a:effectLst/>
                        </a:rPr>
                        <a:t>13</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pPr>
                      <a:r>
                        <a:rPr lang="en-US" sz="3200" kern="100">
                          <a:effectLst/>
                        </a:rPr>
                        <a:t>Web Product Design</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260648927"/>
                  </a:ext>
                </a:extLst>
              </a:tr>
              <a:tr h="656355">
                <a:tc>
                  <a:txBody>
                    <a:bodyPr/>
                    <a:lstStyle/>
                    <a:p>
                      <a:pPr marL="0" marR="0" algn="ctr">
                        <a:lnSpc>
                          <a:spcPct val="150000"/>
                        </a:lnSpc>
                        <a:spcBef>
                          <a:spcPts val="0"/>
                        </a:spcBef>
                        <a:spcAft>
                          <a:spcPts val="0"/>
                        </a:spcAft>
                      </a:pPr>
                      <a:r>
                        <a:rPr lang="en-US" sz="3200" kern="100">
                          <a:effectLst/>
                        </a:rPr>
                        <a:t>14</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pPr>
                      <a:r>
                        <a:rPr lang="en-US" sz="3200" kern="100">
                          <a:effectLst/>
                        </a:rPr>
                        <a:t>Model Training</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156229686"/>
                  </a:ext>
                </a:extLst>
              </a:tr>
              <a:tr h="656355">
                <a:tc>
                  <a:txBody>
                    <a:bodyPr/>
                    <a:lstStyle/>
                    <a:p>
                      <a:pPr marL="0" marR="0" algn="ctr">
                        <a:lnSpc>
                          <a:spcPct val="150000"/>
                        </a:lnSpc>
                        <a:spcBef>
                          <a:spcPts val="0"/>
                        </a:spcBef>
                        <a:spcAft>
                          <a:spcPts val="0"/>
                        </a:spcAft>
                      </a:pPr>
                      <a:r>
                        <a:rPr lang="en-US" sz="3200" kern="100">
                          <a:effectLst/>
                        </a:rPr>
                        <a:t>15</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pPr>
                      <a:r>
                        <a:rPr lang="en-US" sz="3200" kern="100">
                          <a:effectLst/>
                        </a:rPr>
                        <a:t>Refine and test</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649885363"/>
                  </a:ext>
                </a:extLst>
              </a:tr>
              <a:tr h="656355">
                <a:tc>
                  <a:txBody>
                    <a:bodyPr/>
                    <a:lstStyle/>
                    <a:p>
                      <a:pPr marL="0" marR="0" algn="ctr">
                        <a:lnSpc>
                          <a:spcPct val="150000"/>
                        </a:lnSpc>
                        <a:spcBef>
                          <a:spcPts val="0"/>
                        </a:spcBef>
                        <a:spcAft>
                          <a:spcPts val="0"/>
                        </a:spcAft>
                      </a:pPr>
                      <a:r>
                        <a:rPr lang="en-US" sz="3200" kern="100">
                          <a:effectLst/>
                        </a:rPr>
                        <a:t>16</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pPr>
                      <a:r>
                        <a:rPr lang="en-US" altLang="zh-CN" sz="3200" kern="100">
                          <a:effectLst/>
                        </a:rPr>
                        <a:t>RLHF </a:t>
                      </a:r>
                      <a:r>
                        <a:rPr lang="en-US" sz="3200" kern="100">
                          <a:effectLst/>
                        </a:rPr>
                        <a:t>Feedback modifies</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254294091"/>
                  </a:ext>
                </a:extLst>
              </a:tr>
              <a:tr h="656355">
                <a:tc>
                  <a:txBody>
                    <a:bodyPr/>
                    <a:lstStyle/>
                    <a:p>
                      <a:pPr marL="0" marR="0" algn="ctr">
                        <a:lnSpc>
                          <a:spcPct val="150000"/>
                        </a:lnSpc>
                        <a:spcBef>
                          <a:spcPts val="0"/>
                        </a:spcBef>
                        <a:spcAft>
                          <a:spcPts val="0"/>
                        </a:spcAft>
                      </a:pPr>
                      <a:r>
                        <a:rPr lang="en-US" sz="3200" kern="100">
                          <a:effectLst/>
                        </a:rPr>
                        <a:t>17</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pPr>
                      <a:r>
                        <a:rPr lang="en-US" sz="3200" kern="100">
                          <a:effectLst/>
                        </a:rPr>
                        <a:t>Final</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446877386"/>
                  </a:ext>
                </a:extLst>
              </a:tr>
            </a:tbl>
          </a:graphicData>
        </a:graphic>
      </p:graphicFrame>
    </p:spTree>
    <p:extLst>
      <p:ext uri="{BB962C8B-B14F-4D97-AF65-F5344CB8AC3E}">
        <p14:creationId xmlns:p14="http://schemas.microsoft.com/office/powerpoint/2010/main" val="1204239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5026424" cy="646331"/>
          </a:xfrm>
          <a:prstGeom prst="rect">
            <a:avLst/>
          </a:prstGeom>
          <a:noFill/>
        </p:spPr>
        <p:txBody>
          <a:bodyPr wrap="square" lIns="91440" tIns="45720" rIns="91440" bIns="45720" rtlCol="0" anchor="t">
            <a:spAutoFit/>
          </a:bodyPr>
          <a:lstStyle/>
          <a:p>
            <a:pPr>
              <a:defRPr/>
            </a:pPr>
            <a:r>
              <a:rPr lang="en-US" altLang="zh-CN" sz="3600" b="1">
                <a:solidFill>
                  <a:srgbClr val="0E2841">
                    <a:lumMod val="75000"/>
                    <a:lumOff val="25000"/>
                  </a:srgbClr>
                </a:solidFill>
                <a:latin typeface="微软雅黑" panose="020B0503020204020204" pitchFamily="34" charset="-122"/>
                <a:ea typeface="微软雅黑" panose="020B0503020204020204" pitchFamily="34" charset="-122"/>
                <a:sym typeface="微软雅黑" panose="020B0503020204020204" pitchFamily="34" charset="-122"/>
              </a:rPr>
              <a:t>Funding</a:t>
            </a:r>
            <a:endParaRPr lang="zh-CN" altLang="en-US" sz="3600" b="1">
              <a:solidFill>
                <a:srgbClr val="0E2841">
                  <a:lumMod val="75000"/>
                  <a:lumOff val="25000"/>
                </a:srgbClr>
              </a:solidFill>
              <a:latin typeface="微软雅黑" panose="020B0503020204020204" pitchFamily="34" charset="-122"/>
              <a:ea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文本框 5">
            <a:extLst>
              <a:ext uri="{FF2B5EF4-FFF2-40B4-BE49-F238E27FC236}">
                <a16:creationId xmlns:a16="http://schemas.microsoft.com/office/drawing/2014/main" id="{1F3CCEF0-89A9-D214-20B9-071C6EF6B763}"/>
              </a:ext>
            </a:extLst>
          </p:cNvPr>
          <p:cNvSpPr txBox="1"/>
          <p:nvPr/>
        </p:nvSpPr>
        <p:spPr>
          <a:xfrm>
            <a:off x="5256552" y="4046730"/>
            <a:ext cx="6097248" cy="1704569"/>
          </a:xfrm>
          <a:prstGeom prst="rect">
            <a:avLst/>
          </a:prstGeom>
          <a:noFill/>
        </p:spPr>
        <p:txBody>
          <a:bodyPr wrap="square">
            <a:spAutoFit/>
          </a:bodyPr>
          <a:lstStyle/>
          <a:p>
            <a:pPr marL="0" marR="0" algn="just">
              <a:lnSpc>
                <a:spcPct val="150000"/>
              </a:lnSpc>
              <a:spcBef>
                <a:spcPts val="0"/>
              </a:spcBef>
              <a:spcAft>
                <a:spcPts val="0"/>
              </a:spcAft>
            </a:pPr>
            <a:r>
              <a:rPr lang="en-US" altLang="zh-CN" kern="100">
                <a:latin typeface="Times New Roman" panose="02020603050405020304" pitchFamily="18" charset="0"/>
                <a:ea typeface="宋体" panose="02010600030101010101" pitchFamily="2" charset="-122"/>
              </a:rPr>
              <a:t>A</a:t>
            </a:r>
            <a:r>
              <a:rPr lang="en-US" altLang="zh-CN" sz="1800" kern="100">
                <a:effectLst/>
                <a:latin typeface="Times New Roman" panose="02020603050405020304" pitchFamily="18" charset="0"/>
                <a:ea typeface="宋体" panose="02010600030101010101" pitchFamily="2" charset="-122"/>
              </a:rPr>
              <a:t>n estimated budget of 500 CNY has been allocated for data acquisition costs. This budget covers the expenses related to internet data traffic, which is essential for accessing and downloading the large-scale datasets required for our research.</a:t>
            </a:r>
            <a:endParaRPr lang="zh-CN" altLang="zh-CN" sz="1400" kern="100">
              <a:effectLst/>
              <a:latin typeface="Times New Roman" panose="02020603050405020304" pitchFamily="18" charset="0"/>
              <a:ea typeface="宋体" panose="02010600030101010101" pitchFamily="2" charset="-122"/>
            </a:endParaRPr>
          </a:p>
        </p:txBody>
      </p:sp>
      <p:pic>
        <p:nvPicPr>
          <p:cNvPr id="3074" name="Picture 2" descr="Huaiguang Jiang">
            <a:extLst>
              <a:ext uri="{FF2B5EF4-FFF2-40B4-BE49-F238E27FC236}">
                <a16:creationId xmlns:a16="http://schemas.microsoft.com/office/drawing/2014/main" id="{0942815E-CF58-BA7C-534C-6BA4B2FBC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76" y="1687643"/>
            <a:ext cx="3872459" cy="387245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descr="图片包含 游戏机, 电脑&#10;&#10;已自动生成说明">
            <a:extLst>
              <a:ext uri="{FF2B5EF4-FFF2-40B4-BE49-F238E27FC236}">
                <a16:creationId xmlns:a16="http://schemas.microsoft.com/office/drawing/2014/main" id="{07C015B5-3FA5-B8CF-F60A-211E95A74A7A}"/>
              </a:ext>
            </a:extLst>
          </p:cNvPr>
          <p:cNvPicPr>
            <a:picLocks noChangeAspect="1"/>
          </p:cNvPicPr>
          <p:nvPr/>
        </p:nvPicPr>
        <p:blipFill>
          <a:blip r:embed="rId4"/>
          <a:stretch>
            <a:fillRect/>
          </a:stretch>
        </p:blipFill>
        <p:spPr>
          <a:xfrm>
            <a:off x="7450271" y="1256603"/>
            <a:ext cx="1960120" cy="1621229"/>
          </a:xfrm>
          <a:prstGeom prst="rect">
            <a:avLst/>
          </a:prstGeom>
        </p:spPr>
      </p:pic>
      <p:sp>
        <p:nvSpPr>
          <p:cNvPr id="8" name="文本框 7">
            <a:extLst>
              <a:ext uri="{FF2B5EF4-FFF2-40B4-BE49-F238E27FC236}">
                <a16:creationId xmlns:a16="http://schemas.microsoft.com/office/drawing/2014/main" id="{BDE28551-277D-FAFA-B159-B487686D09B7}"/>
              </a:ext>
            </a:extLst>
          </p:cNvPr>
          <p:cNvSpPr txBox="1"/>
          <p:nvPr/>
        </p:nvSpPr>
        <p:spPr>
          <a:xfrm>
            <a:off x="7528468" y="2912404"/>
            <a:ext cx="1805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b="1">
                <a:solidFill>
                  <a:schemeClr val="tx2">
                    <a:lumMod val="75000"/>
                    <a:lumOff val="25000"/>
                  </a:schemeClr>
                </a:solidFill>
                <a:ea typeface="等线"/>
              </a:rPr>
              <a:t>8*A800</a:t>
            </a:r>
          </a:p>
        </p:txBody>
      </p:sp>
      <p:sp>
        <p:nvSpPr>
          <p:cNvPr id="10" name="文本框 9">
            <a:extLst>
              <a:ext uri="{FF2B5EF4-FFF2-40B4-BE49-F238E27FC236}">
                <a16:creationId xmlns:a16="http://schemas.microsoft.com/office/drawing/2014/main" id="{5C78BCBC-4734-F661-A21D-ECA38A783EE3}"/>
              </a:ext>
            </a:extLst>
          </p:cNvPr>
          <p:cNvSpPr txBox="1"/>
          <p:nvPr/>
        </p:nvSpPr>
        <p:spPr>
          <a:xfrm>
            <a:off x="532776" y="5688766"/>
            <a:ext cx="4153509" cy="461665"/>
          </a:xfrm>
          <a:prstGeom prst="rect">
            <a:avLst/>
          </a:prstGeom>
          <a:noFill/>
        </p:spPr>
        <p:txBody>
          <a:bodyPr wrap="none" rtlCol="0">
            <a:spAutoFit/>
          </a:bodyPr>
          <a:lstStyle/>
          <a:p>
            <a:r>
              <a:rPr lang="en-US" altLang="zh-CN" sz="2400" b="1"/>
              <a:t>Funder:</a:t>
            </a:r>
            <a:r>
              <a:rPr lang="zh-CN" altLang="en-US" sz="2400" b="1"/>
              <a:t> </a:t>
            </a:r>
            <a:r>
              <a:rPr lang="en-US" altLang="zh-CN" sz="2400"/>
              <a:t>Prof. </a:t>
            </a:r>
            <a:r>
              <a:rPr lang="en-US" altLang="zh-CN" sz="2400" err="1"/>
              <a:t>Huaiguang</a:t>
            </a:r>
            <a:r>
              <a:rPr lang="en-US" altLang="zh-CN" sz="2400"/>
              <a:t> Jiang</a:t>
            </a:r>
            <a:endParaRPr lang="zh-CN" altLang="en-US" sz="2400"/>
          </a:p>
        </p:txBody>
      </p:sp>
      <p:sp>
        <p:nvSpPr>
          <p:cNvPr id="11" name="文本框 10">
            <a:extLst>
              <a:ext uri="{FF2B5EF4-FFF2-40B4-BE49-F238E27FC236}">
                <a16:creationId xmlns:a16="http://schemas.microsoft.com/office/drawing/2014/main" id="{CC426A5D-32E7-0908-C804-F3F5361EA412}"/>
              </a:ext>
            </a:extLst>
          </p:cNvPr>
          <p:cNvSpPr txBox="1"/>
          <p:nvPr/>
        </p:nvSpPr>
        <p:spPr>
          <a:xfrm>
            <a:off x="7932209" y="3257348"/>
            <a:ext cx="678391" cy="1200329"/>
          </a:xfrm>
          <a:prstGeom prst="rect">
            <a:avLst/>
          </a:prstGeom>
          <a:noFill/>
        </p:spPr>
        <p:txBody>
          <a:bodyPr wrap="none" rtlCol="0">
            <a:spAutoFit/>
          </a:bodyPr>
          <a:lstStyle/>
          <a:p>
            <a:r>
              <a:rPr lang="en-US" altLang="zh-CN" sz="7200" b="1">
                <a:solidFill>
                  <a:schemeClr val="tx2">
                    <a:lumMod val="75000"/>
                    <a:lumOff val="25000"/>
                  </a:schemeClr>
                </a:solidFill>
              </a:rPr>
              <a:t>+</a:t>
            </a:r>
            <a:endParaRPr lang="zh-CN" altLang="en-US" sz="7200" b="1">
              <a:solidFill>
                <a:schemeClr val="tx2">
                  <a:lumMod val="75000"/>
                  <a:lumOff val="25000"/>
                </a:schemeClr>
              </a:solidFill>
            </a:endParaRPr>
          </a:p>
        </p:txBody>
      </p:sp>
    </p:spTree>
    <p:extLst>
      <p:ext uri="{BB962C8B-B14F-4D97-AF65-F5344CB8AC3E}">
        <p14:creationId xmlns:p14="http://schemas.microsoft.com/office/powerpoint/2010/main" val="1857231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5026424" cy="646331"/>
          </a:xfrm>
          <a:prstGeom prst="rect">
            <a:avLst/>
          </a:prstGeom>
          <a:noFill/>
        </p:spPr>
        <p:txBody>
          <a:bodyPr wrap="square" lIns="91440" tIns="45720" rIns="91440" bIns="45720" rtlCol="0" anchor="t">
            <a:spAutoFit/>
          </a:bodyPr>
          <a:lstStyle/>
          <a:p>
            <a:pPr>
              <a:defRPr/>
            </a:pPr>
            <a:r>
              <a:rPr lang="en-US" altLang="zh-CN" sz="3600" b="1">
                <a:solidFill>
                  <a:srgbClr val="0E2841">
                    <a:lumMod val="75000"/>
                    <a:lumOff val="25000"/>
                  </a:srgbClr>
                </a:solidFill>
                <a:latin typeface="微软雅黑" panose="020B0503020204020204" pitchFamily="34" charset="-122"/>
                <a:ea typeface="微软雅黑" panose="020B0503020204020204" pitchFamily="34" charset="-122"/>
                <a:sym typeface="微软雅黑" panose="020B0503020204020204" pitchFamily="34" charset="-122"/>
              </a:rPr>
              <a:t>Credit</a:t>
            </a:r>
            <a:endParaRPr lang="zh-CN" altLang="en-US" sz="3600" b="1">
              <a:solidFill>
                <a:srgbClr val="0E2841">
                  <a:lumMod val="75000"/>
                  <a:lumOff val="25000"/>
                </a:srgbClr>
              </a:solidFill>
              <a:latin typeface="微软雅黑" panose="020B0503020204020204" pitchFamily="34" charset="-122"/>
              <a:ea typeface="微软雅黑" panose="020B0503020204020204" pitchFamily="34" charset="-122"/>
            </a:endParaRPr>
          </a:p>
        </p:txBody>
      </p:sp>
      <p:sp>
        <p:nvSpPr>
          <p:cNvPr id="2" name="矩形 7">
            <a:extLst>
              <a:ext uri="{FF2B5EF4-FFF2-40B4-BE49-F238E27FC236}">
                <a16:creationId xmlns:a16="http://schemas.microsoft.com/office/drawing/2014/main" id="{48AC298D-92E4-81B1-BB91-A9835D1FCDFB}"/>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 name="Slide Number Placeholder 2">
            <a:extLst>
              <a:ext uri="{FF2B5EF4-FFF2-40B4-BE49-F238E27FC236}">
                <a16:creationId xmlns:a16="http://schemas.microsoft.com/office/drawing/2014/main" id="{D1072ECC-7E4A-4DF2-7DF7-B45E2AC613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CFA3-900C-4022-9771-48E0A9E1BF76}" type="slidenum">
              <a:rPr kumimoji="0" lang="en-US" sz="16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graphicFrame>
        <p:nvGraphicFramePr>
          <p:cNvPr id="4" name="表格 3">
            <a:extLst>
              <a:ext uri="{FF2B5EF4-FFF2-40B4-BE49-F238E27FC236}">
                <a16:creationId xmlns:a16="http://schemas.microsoft.com/office/drawing/2014/main" id="{46C3DE5C-F505-BA42-A7E6-6EFA8E23FD30}"/>
              </a:ext>
            </a:extLst>
          </p:cNvPr>
          <p:cNvGraphicFramePr>
            <a:graphicFrameLocks noGrp="1"/>
          </p:cNvGraphicFramePr>
          <p:nvPr>
            <p:extLst>
              <p:ext uri="{D42A27DB-BD31-4B8C-83A1-F6EECF244321}">
                <p14:modId xmlns:p14="http://schemas.microsoft.com/office/powerpoint/2010/main" val="3703178537"/>
              </p:ext>
            </p:extLst>
          </p:nvPr>
        </p:nvGraphicFramePr>
        <p:xfrm>
          <a:off x="1497766" y="1091704"/>
          <a:ext cx="9767341" cy="4916775"/>
        </p:xfrm>
        <a:graphic>
          <a:graphicData uri="http://schemas.openxmlformats.org/drawingml/2006/table">
            <a:tbl>
              <a:tblPr firstRow="1" firstCol="1" bandRow="1">
                <a:tableStyleId>{5C22544A-7EE6-4342-B048-85BDC9FD1C3A}</a:tableStyleId>
              </a:tblPr>
              <a:tblGrid>
                <a:gridCol w="4355634">
                  <a:extLst>
                    <a:ext uri="{9D8B030D-6E8A-4147-A177-3AD203B41FA5}">
                      <a16:colId xmlns:a16="http://schemas.microsoft.com/office/drawing/2014/main" val="1634149210"/>
                    </a:ext>
                  </a:extLst>
                </a:gridCol>
                <a:gridCol w="5411707">
                  <a:extLst>
                    <a:ext uri="{9D8B030D-6E8A-4147-A177-3AD203B41FA5}">
                      <a16:colId xmlns:a16="http://schemas.microsoft.com/office/drawing/2014/main" val="2656939186"/>
                    </a:ext>
                  </a:extLst>
                </a:gridCol>
              </a:tblGrid>
              <a:tr h="983355">
                <a:tc>
                  <a:txBody>
                    <a:bodyPr/>
                    <a:lstStyle/>
                    <a:p>
                      <a:pPr marL="0" marR="0" algn="ctr">
                        <a:lnSpc>
                          <a:spcPct val="150000"/>
                        </a:lnSpc>
                        <a:spcBef>
                          <a:spcPts val="0"/>
                        </a:spcBef>
                        <a:spcAft>
                          <a:spcPts val="0"/>
                        </a:spcAft>
                        <a:tabLst>
                          <a:tab pos="502920" algn="l"/>
                        </a:tabLst>
                      </a:pPr>
                      <a:r>
                        <a:rPr lang="en-US" sz="3200" kern="100">
                          <a:effectLst/>
                        </a:rPr>
                        <a:t>Name</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tabLst>
                          <a:tab pos="502920" algn="l"/>
                        </a:tabLst>
                      </a:pPr>
                      <a:r>
                        <a:rPr lang="en-US" sz="3200" kern="100">
                          <a:effectLst/>
                        </a:rPr>
                        <a:t>Jobs</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784591411"/>
                  </a:ext>
                </a:extLst>
              </a:tr>
              <a:tr h="983355">
                <a:tc>
                  <a:txBody>
                    <a:bodyPr/>
                    <a:lstStyle/>
                    <a:p>
                      <a:pPr marL="0" marR="0" algn="ctr">
                        <a:lnSpc>
                          <a:spcPct val="150000"/>
                        </a:lnSpc>
                        <a:spcBef>
                          <a:spcPts val="0"/>
                        </a:spcBef>
                        <a:spcAft>
                          <a:spcPts val="0"/>
                        </a:spcAft>
                        <a:tabLst>
                          <a:tab pos="502920" algn="l"/>
                        </a:tabLst>
                      </a:pPr>
                      <a:r>
                        <a:rPr lang="en-US" sz="3200" kern="100" err="1">
                          <a:effectLst/>
                        </a:rPr>
                        <a:t>Xinjie</a:t>
                      </a:r>
                      <a:r>
                        <a:rPr lang="en-US" sz="3200" kern="100">
                          <a:effectLst/>
                        </a:rPr>
                        <a:t> Shen</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tabLst>
                          <a:tab pos="502920" algn="l"/>
                        </a:tabLst>
                      </a:pPr>
                      <a:r>
                        <a:rPr lang="en-US" sz="3200" kern="100">
                          <a:effectLst/>
                        </a:rPr>
                        <a:t>Group Leader, Project design</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576516143"/>
                  </a:ext>
                </a:extLst>
              </a:tr>
              <a:tr h="983355">
                <a:tc>
                  <a:txBody>
                    <a:bodyPr/>
                    <a:lstStyle/>
                    <a:p>
                      <a:pPr marL="0" marR="0" algn="ctr">
                        <a:lnSpc>
                          <a:spcPct val="150000"/>
                        </a:lnSpc>
                        <a:spcBef>
                          <a:spcPts val="0"/>
                        </a:spcBef>
                        <a:spcAft>
                          <a:spcPts val="0"/>
                        </a:spcAft>
                        <a:tabLst>
                          <a:tab pos="502920" algn="l"/>
                        </a:tabLst>
                      </a:pPr>
                      <a:r>
                        <a:rPr lang="en-US" sz="3200" kern="100" err="1">
                          <a:effectLst/>
                        </a:rPr>
                        <a:t>Guanlin</a:t>
                      </a:r>
                      <a:r>
                        <a:rPr lang="en-US" sz="3200" kern="100">
                          <a:effectLst/>
                        </a:rPr>
                        <a:t> Chen</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tabLst>
                          <a:tab pos="502920" algn="l"/>
                        </a:tabLst>
                      </a:pPr>
                      <a:r>
                        <a:rPr lang="en-US" sz="3200" kern="100">
                          <a:effectLst/>
                        </a:rPr>
                        <a:t>Dataset Processing</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457863627"/>
                  </a:ext>
                </a:extLst>
              </a:tr>
              <a:tr h="983355">
                <a:tc>
                  <a:txBody>
                    <a:bodyPr/>
                    <a:lstStyle/>
                    <a:p>
                      <a:pPr marL="0" marR="0" algn="ctr">
                        <a:lnSpc>
                          <a:spcPct val="150000"/>
                        </a:lnSpc>
                        <a:spcBef>
                          <a:spcPts val="0"/>
                        </a:spcBef>
                        <a:spcAft>
                          <a:spcPts val="0"/>
                        </a:spcAft>
                        <a:tabLst>
                          <a:tab pos="502920" algn="l"/>
                        </a:tabLst>
                      </a:pPr>
                      <a:r>
                        <a:rPr lang="en-US" sz="3200" kern="100" err="1">
                          <a:effectLst/>
                        </a:rPr>
                        <a:t>Fanpu</a:t>
                      </a:r>
                      <a:r>
                        <a:rPr lang="en-US" sz="3200" kern="100">
                          <a:effectLst/>
                        </a:rPr>
                        <a:t> Cao</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tabLst>
                          <a:tab pos="502920" algn="l"/>
                        </a:tabLst>
                      </a:pPr>
                      <a:r>
                        <a:rPr lang="en-US" sz="3200" kern="100">
                          <a:effectLst/>
                        </a:rPr>
                        <a:t>Fine Tuning, RLHF</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668718486"/>
                  </a:ext>
                </a:extLst>
              </a:tr>
              <a:tr h="983355">
                <a:tc>
                  <a:txBody>
                    <a:bodyPr/>
                    <a:lstStyle/>
                    <a:p>
                      <a:pPr marL="0" marR="0" algn="ctr">
                        <a:lnSpc>
                          <a:spcPct val="150000"/>
                        </a:lnSpc>
                        <a:spcBef>
                          <a:spcPts val="0"/>
                        </a:spcBef>
                        <a:spcAft>
                          <a:spcPts val="0"/>
                        </a:spcAft>
                        <a:tabLst>
                          <a:tab pos="502920" algn="l"/>
                        </a:tabLst>
                      </a:pPr>
                      <a:r>
                        <a:rPr lang="en-US" sz="3200" kern="100">
                          <a:effectLst/>
                        </a:rPr>
                        <a:t>Yang Wu</a:t>
                      </a:r>
                      <a:endParaRPr lang="zh-CN" sz="2400" kern="100">
                        <a:effectLst/>
                        <a:latin typeface="Times New Roman" panose="02020603050405020304" pitchFamily="18" charset="0"/>
                        <a:ea typeface="宋体" panose="02010600030101010101" pitchFamily="2" charset="-122"/>
                      </a:endParaRPr>
                    </a:p>
                  </a:txBody>
                  <a:tcPr marL="68580" marR="68580" marT="0" marB="0"/>
                </a:tc>
                <a:tc>
                  <a:txBody>
                    <a:bodyPr/>
                    <a:lstStyle/>
                    <a:p>
                      <a:pPr marL="0" marR="0" algn="ctr">
                        <a:lnSpc>
                          <a:spcPct val="150000"/>
                        </a:lnSpc>
                        <a:spcBef>
                          <a:spcPts val="0"/>
                        </a:spcBef>
                        <a:spcAft>
                          <a:spcPts val="0"/>
                        </a:spcAft>
                      </a:pPr>
                      <a:r>
                        <a:rPr lang="en-US" sz="3200" kern="100">
                          <a:effectLst/>
                        </a:rPr>
                        <a:t>Product Web Design, Server</a:t>
                      </a:r>
                      <a:endParaRPr lang="zh-CN" sz="24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978184540"/>
                  </a:ext>
                </a:extLst>
              </a:tr>
            </a:tbl>
          </a:graphicData>
        </a:graphic>
      </p:graphicFrame>
    </p:spTree>
    <p:extLst>
      <p:ext uri="{BB962C8B-B14F-4D97-AF65-F5344CB8AC3E}">
        <p14:creationId xmlns:p14="http://schemas.microsoft.com/office/powerpoint/2010/main" val="2768177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6633603"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sym typeface="微软雅黑" panose="020B0503020204020204" pitchFamily="34" charset="-122"/>
              </a:rPr>
              <a:t>Dataset</a:t>
            </a:r>
            <a:endParaRPr lang="zh-CN" altLang="en-US" sz="3600" b="1">
              <a:solidFill>
                <a:schemeClr val="tx2">
                  <a:lumMod val="75000"/>
                  <a:lumOff val="25000"/>
                </a:schemeClr>
              </a:solidFill>
              <a:latin typeface="微软雅黑"/>
              <a:ea typeface="微软雅黑"/>
              <a:sym typeface="微软雅黑" panose="020B0503020204020204" pitchFamily="34" charset="-122"/>
            </a:endParaRPr>
          </a:p>
        </p:txBody>
      </p:sp>
      <p:sp>
        <p:nvSpPr>
          <p:cNvPr id="4" name="Rectangle: Rounded Corners 3">
            <a:extLst>
              <a:ext uri="{FF2B5EF4-FFF2-40B4-BE49-F238E27FC236}">
                <a16:creationId xmlns:a16="http://schemas.microsoft.com/office/drawing/2014/main" id="{BCDC5A96-1A7F-FA98-0869-76EAE5DAD136}"/>
              </a:ext>
            </a:extLst>
          </p:cNvPr>
          <p:cNvSpPr/>
          <p:nvPr/>
        </p:nvSpPr>
        <p:spPr>
          <a:xfrm>
            <a:off x="4133850" y="1008616"/>
            <a:ext cx="7890579" cy="962784"/>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err="1"/>
              <a:t>OpenReview</a:t>
            </a:r>
            <a:r>
              <a:rPr lang="en-US" sz="2800" b="1"/>
              <a:t> Dataset</a:t>
            </a:r>
          </a:p>
        </p:txBody>
      </p:sp>
      <p:sp>
        <p:nvSpPr>
          <p:cNvPr id="3" name="文本框 8">
            <a:extLst>
              <a:ext uri="{FF2B5EF4-FFF2-40B4-BE49-F238E27FC236}">
                <a16:creationId xmlns:a16="http://schemas.microsoft.com/office/drawing/2014/main" id="{70C254B0-3D72-8D7C-DF65-199FC57DB7C3}"/>
              </a:ext>
            </a:extLst>
          </p:cNvPr>
          <p:cNvSpPr txBox="1"/>
          <p:nvPr/>
        </p:nvSpPr>
        <p:spPr>
          <a:xfrm>
            <a:off x="238631" y="3015645"/>
            <a:ext cx="5078713" cy="1569660"/>
          </a:xfrm>
          <a:prstGeom prst="rect">
            <a:avLst/>
          </a:prstGeom>
          <a:noFill/>
        </p:spPr>
        <p:txBody>
          <a:bodyPr wrap="square" lIns="91440" tIns="45720" rIns="91440" bIns="45720" rtlCol="0" anchor="t">
            <a:spAutoFit/>
          </a:bodyPr>
          <a:lstStyle/>
          <a:p>
            <a:r>
              <a:rPr lang="en-US" altLang="zh-CN" sz="4800" b="1">
                <a:solidFill>
                  <a:schemeClr val="tx2">
                    <a:lumMod val="50000"/>
                    <a:lumOff val="50000"/>
                  </a:schemeClr>
                </a:solidFill>
                <a:latin typeface="微软雅黑"/>
                <a:ea typeface="微软雅黑"/>
                <a:sym typeface="微软雅黑" panose="020B0503020204020204" pitchFamily="34" charset="-122"/>
              </a:rPr>
              <a:t>Peer tells,</a:t>
            </a:r>
          </a:p>
          <a:p>
            <a:r>
              <a:rPr lang="en-US" altLang="zh-CN" sz="4800" b="1">
                <a:solidFill>
                  <a:schemeClr val="tx2">
                    <a:lumMod val="50000"/>
                    <a:lumOff val="50000"/>
                  </a:schemeClr>
                </a:solidFill>
                <a:latin typeface="微软雅黑"/>
                <a:ea typeface="微软雅黑"/>
                <a:sym typeface="微软雅黑" panose="020B0503020204020204" pitchFamily="34" charset="-122"/>
              </a:rPr>
              <a:t>LLM learns</a:t>
            </a:r>
          </a:p>
        </p:txBody>
      </p:sp>
      <p:sp>
        <p:nvSpPr>
          <p:cNvPr id="17" name="文本框 8">
            <a:extLst>
              <a:ext uri="{FF2B5EF4-FFF2-40B4-BE49-F238E27FC236}">
                <a16:creationId xmlns:a16="http://schemas.microsoft.com/office/drawing/2014/main" id="{2D51E000-DBC2-32D4-2FC0-41882ECF4004}"/>
              </a:ext>
            </a:extLst>
          </p:cNvPr>
          <p:cNvSpPr txBox="1"/>
          <p:nvPr/>
        </p:nvSpPr>
        <p:spPr>
          <a:xfrm>
            <a:off x="4133850" y="2093117"/>
            <a:ext cx="5078713" cy="4524315"/>
          </a:xfrm>
          <a:prstGeom prst="rect">
            <a:avLst/>
          </a:prstGeom>
          <a:noFill/>
        </p:spPr>
        <p:txBody>
          <a:bodyPr wrap="square" lIns="91440" tIns="45720" rIns="91440" bIns="45720" rtlCol="0" anchor="t">
            <a:spAutoFit/>
          </a:bodyPr>
          <a:lstStyle/>
          <a:p>
            <a:r>
              <a:rPr lang="en-US" altLang="zh-CN" sz="3600">
                <a:solidFill>
                  <a:schemeClr val="tx2">
                    <a:lumMod val="50000"/>
                    <a:lumOff val="50000"/>
                  </a:schemeClr>
                </a:solidFill>
                <a:latin typeface="微软雅黑"/>
                <a:ea typeface="微软雅黑"/>
                <a:sym typeface="微软雅黑" panose="020B0503020204020204" pitchFamily="34" charset="-122"/>
              </a:rPr>
              <a:t>N*M*{</a:t>
            </a:r>
          </a:p>
          <a:p>
            <a:pPr lvl="1"/>
            <a:r>
              <a:rPr lang="en-US" altLang="zh-CN" sz="3600">
                <a:solidFill>
                  <a:schemeClr val="tx2">
                    <a:lumMod val="50000"/>
                    <a:lumOff val="50000"/>
                  </a:schemeClr>
                </a:solidFill>
                <a:latin typeface="微软雅黑"/>
                <a:ea typeface="微软雅黑"/>
                <a:sym typeface="微软雅黑" panose="020B0503020204020204" pitchFamily="34" charset="-122"/>
              </a:rPr>
              <a:t>Soundness,</a:t>
            </a:r>
          </a:p>
          <a:p>
            <a:pPr lvl="1"/>
            <a:r>
              <a:rPr lang="en-US" altLang="zh-CN" sz="3600">
                <a:solidFill>
                  <a:schemeClr val="tx2">
                    <a:lumMod val="50000"/>
                    <a:lumOff val="50000"/>
                  </a:schemeClr>
                </a:solidFill>
                <a:latin typeface="微软雅黑"/>
                <a:ea typeface="微软雅黑"/>
                <a:sym typeface="微软雅黑" panose="020B0503020204020204" pitchFamily="34" charset="-122"/>
              </a:rPr>
              <a:t>Presentation,</a:t>
            </a:r>
          </a:p>
          <a:p>
            <a:pPr lvl="1"/>
            <a:r>
              <a:rPr lang="en-US" altLang="zh-CN" sz="3600">
                <a:solidFill>
                  <a:schemeClr val="tx2">
                    <a:lumMod val="50000"/>
                    <a:lumOff val="50000"/>
                  </a:schemeClr>
                </a:solidFill>
                <a:latin typeface="微软雅黑"/>
                <a:ea typeface="微软雅黑"/>
                <a:sym typeface="微软雅黑" panose="020B0503020204020204" pitchFamily="34" charset="-122"/>
              </a:rPr>
              <a:t>Contribution,</a:t>
            </a:r>
          </a:p>
          <a:p>
            <a:pPr lvl="1"/>
            <a:r>
              <a:rPr lang="en-US" altLang="zh-CN" sz="3600">
                <a:solidFill>
                  <a:schemeClr val="tx2">
                    <a:lumMod val="50000"/>
                    <a:lumOff val="50000"/>
                  </a:schemeClr>
                </a:solidFill>
                <a:latin typeface="微软雅黑"/>
                <a:ea typeface="微软雅黑"/>
                <a:sym typeface="微软雅黑" panose="020B0503020204020204" pitchFamily="34" charset="-122"/>
              </a:rPr>
              <a:t>Rating,</a:t>
            </a:r>
          </a:p>
          <a:p>
            <a:pPr lvl="1"/>
            <a:r>
              <a:rPr lang="en-US" altLang="zh-CN" sz="3600">
                <a:solidFill>
                  <a:schemeClr val="tx2">
                    <a:lumMod val="50000"/>
                    <a:lumOff val="50000"/>
                  </a:schemeClr>
                </a:solidFill>
                <a:latin typeface="微软雅黑"/>
                <a:ea typeface="微软雅黑"/>
                <a:sym typeface="微软雅黑" panose="020B0503020204020204" pitchFamily="34" charset="-122"/>
              </a:rPr>
              <a:t>Confidence,</a:t>
            </a:r>
          </a:p>
          <a:p>
            <a:pPr lvl="1"/>
            <a:r>
              <a:rPr lang="en-US" altLang="zh-CN" sz="3600" err="1">
                <a:solidFill>
                  <a:schemeClr val="tx2">
                    <a:lumMod val="50000"/>
                    <a:lumOff val="50000"/>
                  </a:schemeClr>
                </a:solidFill>
                <a:latin typeface="微软雅黑"/>
                <a:ea typeface="微软雅黑"/>
                <a:sym typeface="微软雅黑" panose="020B0503020204020204" pitchFamily="34" charset="-122"/>
              </a:rPr>
              <a:t>TextReviews</a:t>
            </a:r>
            <a:r>
              <a:rPr lang="en-US" altLang="zh-CN" sz="3600">
                <a:solidFill>
                  <a:schemeClr val="tx2">
                    <a:lumMod val="50000"/>
                    <a:lumOff val="50000"/>
                  </a:schemeClr>
                </a:solidFill>
                <a:latin typeface="微软雅黑"/>
                <a:ea typeface="微软雅黑"/>
                <a:sym typeface="微软雅黑" panose="020B0503020204020204" pitchFamily="34" charset="-122"/>
              </a:rPr>
              <a:t>,</a:t>
            </a:r>
          </a:p>
          <a:p>
            <a:pPr lvl="1"/>
            <a:r>
              <a:rPr lang="en-US" altLang="zh-CN" sz="3600">
                <a:solidFill>
                  <a:schemeClr val="tx2">
                    <a:lumMod val="50000"/>
                    <a:lumOff val="50000"/>
                  </a:schemeClr>
                </a:solidFill>
                <a:latin typeface="微软雅黑"/>
                <a:ea typeface="微软雅黑"/>
                <a:sym typeface="微软雅黑" panose="020B0503020204020204" pitchFamily="34" charset="-122"/>
              </a:rPr>
              <a:t>….} + papers</a:t>
            </a:r>
          </a:p>
        </p:txBody>
      </p:sp>
      <p:pic>
        <p:nvPicPr>
          <p:cNvPr id="21" name="Picture 20">
            <a:extLst>
              <a:ext uri="{FF2B5EF4-FFF2-40B4-BE49-F238E27FC236}">
                <a16:creationId xmlns:a16="http://schemas.microsoft.com/office/drawing/2014/main" id="{F68CB726-1A21-D51B-4C3D-545F73A16FD3}"/>
              </a:ext>
            </a:extLst>
          </p:cNvPr>
          <p:cNvPicPr>
            <a:picLocks noChangeAspect="1"/>
          </p:cNvPicPr>
          <p:nvPr/>
        </p:nvPicPr>
        <p:blipFill>
          <a:blip r:embed="rId3"/>
          <a:stretch>
            <a:fillRect/>
          </a:stretch>
        </p:blipFill>
        <p:spPr>
          <a:xfrm>
            <a:off x="7924800" y="2077397"/>
            <a:ext cx="4028569" cy="4509699"/>
          </a:xfrm>
          <a:prstGeom prst="rect">
            <a:avLst/>
          </a:prstGeom>
        </p:spPr>
      </p:pic>
      <p:sp>
        <p:nvSpPr>
          <p:cNvPr id="22" name="Arrow: Down 21">
            <a:extLst>
              <a:ext uri="{FF2B5EF4-FFF2-40B4-BE49-F238E27FC236}">
                <a16:creationId xmlns:a16="http://schemas.microsoft.com/office/drawing/2014/main" id="{2BE9E083-970A-70A9-E8C1-8338D0AE2B8F}"/>
              </a:ext>
            </a:extLst>
          </p:cNvPr>
          <p:cNvSpPr/>
          <p:nvPr/>
        </p:nvSpPr>
        <p:spPr>
          <a:xfrm rot="5400000">
            <a:off x="7893401" y="4024588"/>
            <a:ext cx="371475" cy="749959"/>
          </a:xfrm>
          <a:prstGeom prst="down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ED5C6F38-7DD9-12FD-D72A-21A2F5D168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6600" y="752200"/>
            <a:ext cx="1219200" cy="1219200"/>
          </a:xfrm>
          <a:prstGeom prst="rect">
            <a:avLst/>
          </a:prstGeom>
        </p:spPr>
      </p:pic>
      <p:sp>
        <p:nvSpPr>
          <p:cNvPr id="5" name="矩形 7">
            <a:extLst>
              <a:ext uri="{FF2B5EF4-FFF2-40B4-BE49-F238E27FC236}">
                <a16:creationId xmlns:a16="http://schemas.microsoft.com/office/drawing/2014/main" id="{C755A769-684D-D83B-F263-7879FDC853D1}"/>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Slide Number Placeholder 1">
            <a:extLst>
              <a:ext uri="{FF2B5EF4-FFF2-40B4-BE49-F238E27FC236}">
                <a16:creationId xmlns:a16="http://schemas.microsoft.com/office/drawing/2014/main" id="{129EBDD5-CDC3-629B-F95C-6098D104D303}"/>
              </a:ext>
            </a:extLst>
          </p:cNvPr>
          <p:cNvSpPr>
            <a:spLocks noGrp="1"/>
          </p:cNvSpPr>
          <p:nvPr>
            <p:ph type="sldNum" sz="quarter" idx="12"/>
          </p:nvPr>
        </p:nvSpPr>
        <p:spPr/>
        <p:txBody>
          <a:bodyPr/>
          <a:lstStyle/>
          <a:p>
            <a:fld id="{B164CFA3-900C-4022-9771-48E0A9E1BF76}" type="slidenum">
              <a:rPr lang="en-US" smtClean="0"/>
              <a:t>3</a:t>
            </a:fld>
            <a:endParaRPr lang="en-US"/>
          </a:p>
        </p:txBody>
      </p:sp>
    </p:spTree>
    <p:extLst>
      <p:ext uri="{BB962C8B-B14F-4D97-AF65-F5344CB8AC3E}">
        <p14:creationId xmlns:p14="http://schemas.microsoft.com/office/powerpoint/2010/main" val="764009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5818057" cy="646331"/>
          </a:xfrm>
          <a:prstGeom prst="rect">
            <a:avLst/>
          </a:prstGeom>
          <a:noFill/>
        </p:spPr>
        <p:txBody>
          <a:bodyPr wrap="square" rtlCol="0">
            <a:spAutoFit/>
          </a:bodyPr>
          <a:lstStyle/>
          <a:p>
            <a:r>
              <a:rPr lang="en-US" altLang="zh-CN" sz="3600" b="1">
                <a:solidFill>
                  <a:schemeClr val="tx2">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Thank you &amp;</a:t>
            </a:r>
            <a:endParaRPr lang="zh-CN" altLang="en-US" sz="3600" b="1">
              <a:solidFill>
                <a:schemeClr val="tx2">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8">
            <a:extLst>
              <a:ext uri="{FF2B5EF4-FFF2-40B4-BE49-F238E27FC236}">
                <a16:creationId xmlns:a16="http://schemas.microsoft.com/office/drawing/2014/main" id="{ACAB90C1-C87E-8C45-39B9-5B6AED7364DB}"/>
              </a:ext>
            </a:extLst>
          </p:cNvPr>
          <p:cNvSpPr txBox="1"/>
          <p:nvPr/>
        </p:nvSpPr>
        <p:spPr>
          <a:xfrm>
            <a:off x="567423" y="1174537"/>
            <a:ext cx="11057154" cy="4508927"/>
          </a:xfrm>
          <a:prstGeom prst="rect">
            <a:avLst/>
          </a:prstGeom>
          <a:noFill/>
        </p:spPr>
        <p:txBody>
          <a:bodyPr wrap="square" rtlCol="0">
            <a:spAutoFit/>
          </a:bodyPr>
          <a:lstStyle/>
          <a:p>
            <a:pPr algn="ctr"/>
            <a:r>
              <a:rPr lang="en-US" altLang="zh-CN" sz="28700" b="1">
                <a:solidFill>
                  <a:schemeClr val="tx2">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Q&amp;A</a:t>
            </a:r>
            <a:endParaRPr lang="zh-CN" altLang="en-US" sz="28700" b="1">
              <a:solidFill>
                <a:schemeClr val="tx2">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7">
            <a:extLst>
              <a:ext uri="{FF2B5EF4-FFF2-40B4-BE49-F238E27FC236}">
                <a16:creationId xmlns:a16="http://schemas.microsoft.com/office/drawing/2014/main" id="{CCCA8C96-5D30-B9A5-EB56-14B1770F4A8E}"/>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Slide Number Placeholder 3">
            <a:extLst>
              <a:ext uri="{FF2B5EF4-FFF2-40B4-BE49-F238E27FC236}">
                <a16:creationId xmlns:a16="http://schemas.microsoft.com/office/drawing/2014/main" id="{58461382-1DFC-7775-DDDB-C6BEAC4347F1}"/>
              </a:ext>
            </a:extLst>
          </p:cNvPr>
          <p:cNvSpPr>
            <a:spLocks noGrp="1"/>
          </p:cNvSpPr>
          <p:nvPr>
            <p:ph type="sldNum" sz="quarter" idx="12"/>
          </p:nvPr>
        </p:nvSpPr>
        <p:spPr/>
        <p:txBody>
          <a:bodyPr/>
          <a:lstStyle/>
          <a:p>
            <a:fld id="{B164CFA3-900C-4022-9771-48E0A9E1BF76}" type="slidenum">
              <a:rPr lang="en-US" smtClean="0"/>
              <a:t>30</a:t>
            </a:fld>
            <a:endParaRPr lang="en-US"/>
          </a:p>
        </p:txBody>
      </p:sp>
    </p:spTree>
    <p:extLst>
      <p:ext uri="{BB962C8B-B14F-4D97-AF65-F5344CB8AC3E}">
        <p14:creationId xmlns:p14="http://schemas.microsoft.com/office/powerpoint/2010/main" val="2366021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6633603"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sym typeface="微软雅黑" panose="020B0503020204020204" pitchFamily="34" charset="-122"/>
              </a:rPr>
              <a:t>Dataset</a:t>
            </a:r>
            <a:endParaRPr lang="zh-CN" altLang="en-US" sz="3600" b="1">
              <a:solidFill>
                <a:schemeClr val="tx2">
                  <a:lumMod val="75000"/>
                  <a:lumOff val="25000"/>
                </a:schemeClr>
              </a:solidFill>
              <a:latin typeface="微软雅黑"/>
              <a:ea typeface="微软雅黑"/>
              <a:sym typeface="微软雅黑" panose="020B0503020204020204" pitchFamily="34" charset="-122"/>
            </a:endParaRPr>
          </a:p>
        </p:txBody>
      </p:sp>
      <p:sp>
        <p:nvSpPr>
          <p:cNvPr id="5" name="矩形 7">
            <a:extLst>
              <a:ext uri="{FF2B5EF4-FFF2-40B4-BE49-F238E27FC236}">
                <a16:creationId xmlns:a16="http://schemas.microsoft.com/office/drawing/2014/main" id="{C755A769-684D-D83B-F263-7879FDC853D1}"/>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Slide Number Placeholder 1">
            <a:extLst>
              <a:ext uri="{FF2B5EF4-FFF2-40B4-BE49-F238E27FC236}">
                <a16:creationId xmlns:a16="http://schemas.microsoft.com/office/drawing/2014/main" id="{129EBDD5-CDC3-629B-F95C-6098D104D303}"/>
              </a:ext>
            </a:extLst>
          </p:cNvPr>
          <p:cNvSpPr>
            <a:spLocks noGrp="1"/>
          </p:cNvSpPr>
          <p:nvPr>
            <p:ph type="sldNum" sz="quarter" idx="12"/>
          </p:nvPr>
        </p:nvSpPr>
        <p:spPr/>
        <p:txBody>
          <a:bodyPr/>
          <a:lstStyle/>
          <a:p>
            <a:fld id="{B164CFA3-900C-4022-9771-48E0A9E1BF76}" type="slidenum">
              <a:rPr lang="en-US" smtClean="0"/>
              <a:t>4</a:t>
            </a:fld>
            <a:endParaRPr lang="en-US"/>
          </a:p>
        </p:txBody>
      </p:sp>
      <p:sp>
        <p:nvSpPr>
          <p:cNvPr id="10" name="Arrow: Down 21">
            <a:extLst>
              <a:ext uri="{FF2B5EF4-FFF2-40B4-BE49-F238E27FC236}">
                <a16:creationId xmlns:a16="http://schemas.microsoft.com/office/drawing/2014/main" id="{10DF290A-96CB-6C7D-73BD-02A67EEDBD2C}"/>
              </a:ext>
            </a:extLst>
          </p:cNvPr>
          <p:cNvSpPr/>
          <p:nvPr/>
        </p:nvSpPr>
        <p:spPr>
          <a:xfrm rot="16200000">
            <a:off x="5425813" y="2318103"/>
            <a:ext cx="377161" cy="2643585"/>
          </a:xfrm>
          <a:prstGeom prst="down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ED5C6F38-7DD9-12FD-D72A-21A2F5D168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220000">
            <a:off x="3771331" y="3885498"/>
            <a:ext cx="1219200" cy="1219200"/>
          </a:xfrm>
          <a:prstGeom prst="rect">
            <a:avLst/>
          </a:prstGeom>
        </p:spPr>
      </p:pic>
      <p:sp>
        <p:nvSpPr>
          <p:cNvPr id="4" name="文本框 3">
            <a:extLst>
              <a:ext uri="{FF2B5EF4-FFF2-40B4-BE49-F238E27FC236}">
                <a16:creationId xmlns:a16="http://schemas.microsoft.com/office/drawing/2014/main" id="{CDDFECC3-510A-A8A5-7FAF-43197D301B86}"/>
              </a:ext>
            </a:extLst>
          </p:cNvPr>
          <p:cNvSpPr txBox="1"/>
          <p:nvPr/>
        </p:nvSpPr>
        <p:spPr>
          <a:xfrm>
            <a:off x="4724400" y="378043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4E95D9"/>
                </a:solidFill>
                <a:latin typeface="Aptos"/>
                <a:ea typeface="微软雅黑"/>
                <a:cs typeface="+mn-lt"/>
              </a:rPr>
              <a:t>GROBID</a:t>
            </a:r>
            <a:endParaRPr lang="zh-CN" altLang="en-US">
              <a:ea typeface="等线"/>
            </a:endParaRPr>
          </a:p>
        </p:txBody>
      </p:sp>
      <p:pic>
        <p:nvPicPr>
          <p:cNvPr id="8" name="图片 7" descr="文本, 信件&#10;&#10;已自动生成说明">
            <a:extLst>
              <a:ext uri="{FF2B5EF4-FFF2-40B4-BE49-F238E27FC236}">
                <a16:creationId xmlns:a16="http://schemas.microsoft.com/office/drawing/2014/main" id="{AD94B6AD-A6A8-7751-4318-F87E03DD9E7E}"/>
              </a:ext>
            </a:extLst>
          </p:cNvPr>
          <p:cNvPicPr>
            <a:picLocks noChangeAspect="1"/>
          </p:cNvPicPr>
          <p:nvPr/>
        </p:nvPicPr>
        <p:blipFill>
          <a:blip r:embed="rId5"/>
          <a:stretch>
            <a:fillRect/>
          </a:stretch>
        </p:blipFill>
        <p:spPr>
          <a:xfrm>
            <a:off x="581937" y="1273791"/>
            <a:ext cx="3794811" cy="4731224"/>
          </a:xfrm>
          <a:prstGeom prst="rect">
            <a:avLst/>
          </a:prstGeom>
        </p:spPr>
      </p:pic>
      <p:sp>
        <p:nvSpPr>
          <p:cNvPr id="12" name="文本框 11">
            <a:extLst>
              <a:ext uri="{FF2B5EF4-FFF2-40B4-BE49-F238E27FC236}">
                <a16:creationId xmlns:a16="http://schemas.microsoft.com/office/drawing/2014/main" id="{2C2572B3-D94F-7437-BEB4-611FA38B9F04}"/>
              </a:ext>
            </a:extLst>
          </p:cNvPr>
          <p:cNvSpPr txBox="1"/>
          <p:nvPr/>
        </p:nvSpPr>
        <p:spPr>
          <a:xfrm>
            <a:off x="7135505" y="362803"/>
            <a:ext cx="430700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400">
                <a:ea typeface="等线"/>
              </a:rPr>
              <a:t>Improved Algorithms for Stochastic Linear Bandits Using Tail Bounds for Martingale Mixtures</a:t>
            </a:r>
            <a:endParaRPr lang="zh-CN" altLang="en-US">
              <a:ea typeface="等线"/>
            </a:endParaRPr>
          </a:p>
          <a:p>
            <a:endParaRPr lang="en-US" altLang="zh-CN" sz="1400">
              <a:ea typeface="等线"/>
            </a:endParaRPr>
          </a:p>
          <a:p>
            <a:r>
              <a:rPr lang="en-US" altLang="zh-CN" sz="1400">
                <a:ea typeface="等线"/>
              </a:rPr>
              <a:t>Hamish Flynn!,2, David Reeb', Melih Kandemir, Jan Peters?,4 'Bosch Center for Artificial Intelligence, </a:t>
            </a:r>
            <a:r>
              <a:rPr lang="en-US" altLang="zh-CN" sz="1400" err="1">
                <a:ea typeface="等线"/>
              </a:rPr>
              <a:t>Renningen</a:t>
            </a:r>
            <a:r>
              <a:rPr lang="en-US" altLang="zh-CN" sz="1400">
                <a:ea typeface="等线"/>
              </a:rPr>
              <a:t>, Germany 2 </a:t>
            </a:r>
            <a:r>
              <a:rPr lang="en-US" altLang="zh-CN" sz="1400" err="1">
                <a:ea typeface="等线"/>
              </a:rPr>
              <a:t>Technische</a:t>
            </a:r>
            <a:r>
              <a:rPr lang="en-US" altLang="zh-CN" sz="1400">
                <a:ea typeface="等线"/>
              </a:rPr>
              <a:t> Universität Darmstadt, Germany 3 University of Southern Denmark, Odense, Denmark 4Deutsches Forschungszentrum für </a:t>
            </a:r>
            <a:r>
              <a:rPr lang="en-US" altLang="zh-CN" sz="1400" err="1">
                <a:ea typeface="等线"/>
              </a:rPr>
              <a:t>Künstliche</a:t>
            </a:r>
            <a:r>
              <a:rPr lang="en-US" altLang="zh-CN" sz="1400">
                <a:ea typeface="等线"/>
              </a:rPr>
              <a:t> </a:t>
            </a:r>
            <a:r>
              <a:rPr lang="en-US" altLang="zh-CN" sz="1400" err="1">
                <a:ea typeface="等线"/>
              </a:rPr>
              <a:t>Intelligenz</a:t>
            </a:r>
            <a:r>
              <a:rPr lang="en-US" altLang="zh-CN" sz="1400">
                <a:ea typeface="等线"/>
              </a:rPr>
              <a:t> (DFKI), Germany hamish@robot-learning.de, david.reeb@de.bosch.com, kandemir@imada.sdu.dk, </a:t>
            </a:r>
            <a:r>
              <a:rPr lang="en-US" altLang="zh-CN" sz="1400">
                <a:ea typeface="等线"/>
                <a:hlinkClick r:id="rId6"/>
              </a:rPr>
              <a:t>jan.peters@tu-darmstadt.de</a:t>
            </a:r>
            <a:endParaRPr lang="en-US">
              <a:ea typeface="等线"/>
            </a:endParaRPr>
          </a:p>
          <a:p>
            <a:endParaRPr lang="en-US" altLang="zh-CN" sz="1400">
              <a:ea typeface="等线"/>
            </a:endParaRPr>
          </a:p>
          <a:p>
            <a:r>
              <a:rPr lang="en-US" altLang="zh-CN" sz="1400">
                <a:ea typeface="等线"/>
              </a:rPr>
              <a:t>Abstract</a:t>
            </a:r>
          </a:p>
          <a:p>
            <a:r>
              <a:rPr lang="en-US" altLang="zh-CN" sz="1400">
                <a:ea typeface="等线"/>
              </a:rPr>
              <a:t>We present improved algorithms with worst-case regret guarantees for the stochastic linear bandit problem. The widely used "optimism in the face  …...</a:t>
            </a:r>
            <a:endParaRPr lang="en-US"/>
          </a:p>
        </p:txBody>
      </p:sp>
      <p:sp>
        <p:nvSpPr>
          <p:cNvPr id="13" name="文本框 12">
            <a:extLst>
              <a:ext uri="{FF2B5EF4-FFF2-40B4-BE49-F238E27FC236}">
                <a16:creationId xmlns:a16="http://schemas.microsoft.com/office/drawing/2014/main" id="{3326AFED-E4BE-4FC2-912D-703238F95286}"/>
              </a:ext>
            </a:extLst>
          </p:cNvPr>
          <p:cNvSpPr txBox="1"/>
          <p:nvPr/>
        </p:nvSpPr>
        <p:spPr>
          <a:xfrm>
            <a:off x="4246728" y="1392072"/>
            <a:ext cx="2743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E95D9"/>
                </a:solidFill>
                <a:latin typeface="Aptos"/>
                <a:ea typeface="微软雅黑"/>
                <a:cs typeface="+mn-lt"/>
              </a:rPr>
              <a:t>PDF to text</a:t>
            </a:r>
          </a:p>
          <a:p>
            <a:pPr algn="ctr"/>
            <a:endParaRPr lang="en-US" altLang="zh-CN" sz="2000">
              <a:solidFill>
                <a:srgbClr val="4E95D9"/>
              </a:solidFill>
              <a:ea typeface="微软雅黑"/>
            </a:endParaRPr>
          </a:p>
          <a:p>
            <a:pPr algn="ctr"/>
            <a:r>
              <a:rPr lang="en-US" altLang="zh-CN" sz="2000">
                <a:solidFill>
                  <a:srgbClr val="4E95D9"/>
                </a:solidFill>
                <a:ea typeface="微软雅黑"/>
              </a:rPr>
              <a:t>and</a:t>
            </a:r>
          </a:p>
          <a:p>
            <a:pPr algn="ctr"/>
            <a:endParaRPr lang="en-US" altLang="zh-CN" sz="2000">
              <a:solidFill>
                <a:srgbClr val="4E95D9"/>
              </a:solidFill>
              <a:ea typeface="微软雅黑"/>
            </a:endParaRPr>
          </a:p>
          <a:p>
            <a:pPr algn="ctr"/>
            <a:r>
              <a:rPr lang="en-US" altLang="zh-CN" sz="2000">
                <a:solidFill>
                  <a:srgbClr val="4E95D9"/>
                </a:solidFill>
                <a:ea typeface="微软雅黑"/>
              </a:rPr>
              <a:t>Images with caption</a:t>
            </a:r>
          </a:p>
          <a:p>
            <a:pPr algn="ctr"/>
            <a:endParaRPr lang="en-US" altLang="zh-CN" sz="2000">
              <a:solidFill>
                <a:srgbClr val="4E95D9"/>
              </a:solidFill>
              <a:ea typeface="微软雅黑"/>
            </a:endParaRPr>
          </a:p>
          <a:p>
            <a:pPr algn="ctr"/>
            <a:r>
              <a:rPr lang="en-US" altLang="zh-CN" sz="2000">
                <a:solidFill>
                  <a:srgbClr val="4E95D9"/>
                </a:solidFill>
                <a:ea typeface="微软雅黑"/>
              </a:rPr>
              <a:t>in JSON</a:t>
            </a:r>
          </a:p>
        </p:txBody>
      </p:sp>
      <p:pic>
        <p:nvPicPr>
          <p:cNvPr id="14" name="图片 13" descr="图表&#10;&#10;已自动生成说明">
            <a:extLst>
              <a:ext uri="{FF2B5EF4-FFF2-40B4-BE49-F238E27FC236}">
                <a16:creationId xmlns:a16="http://schemas.microsoft.com/office/drawing/2014/main" id="{6EBCA1EC-6B80-A0CD-D8F9-159C0069C9C2}"/>
              </a:ext>
            </a:extLst>
          </p:cNvPr>
          <p:cNvPicPr>
            <a:picLocks noChangeAspect="1"/>
          </p:cNvPicPr>
          <p:nvPr/>
        </p:nvPicPr>
        <p:blipFill>
          <a:blip r:embed="rId7"/>
          <a:stretch>
            <a:fillRect/>
          </a:stretch>
        </p:blipFill>
        <p:spPr>
          <a:xfrm>
            <a:off x="7057030" y="4440896"/>
            <a:ext cx="4299046" cy="1251672"/>
          </a:xfrm>
          <a:prstGeom prst="rect">
            <a:avLst/>
          </a:prstGeom>
        </p:spPr>
      </p:pic>
      <p:sp>
        <p:nvSpPr>
          <p:cNvPr id="15" name="文本框 14">
            <a:extLst>
              <a:ext uri="{FF2B5EF4-FFF2-40B4-BE49-F238E27FC236}">
                <a16:creationId xmlns:a16="http://schemas.microsoft.com/office/drawing/2014/main" id="{7C2D4D97-FB24-EFD5-5F0D-48E323D2CBD3}"/>
              </a:ext>
            </a:extLst>
          </p:cNvPr>
          <p:cNvSpPr txBox="1"/>
          <p:nvPr/>
        </p:nvSpPr>
        <p:spPr>
          <a:xfrm>
            <a:off x="6720385" y="5611504"/>
            <a:ext cx="513724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mn-lt"/>
                <a:cs typeface="+mn-lt"/>
              </a:rPr>
              <a:t>Figure 1: Tighter upper and lower confidence bounds via tail bounds for martingale mixtures. The upper and lower confidence bounds of CMM-UCB (left), AMM-UCB (middle), and OFUL (Abbasi-</a:t>
            </a:r>
            <a:r>
              <a:rPr lang="en-US" sz="1100" err="1">
                <a:ea typeface="+mn-lt"/>
                <a:cs typeface="+mn-lt"/>
              </a:rPr>
              <a:t>Yadkori</a:t>
            </a:r>
            <a:r>
              <a:rPr lang="en-US" sz="1100">
                <a:ea typeface="+mn-lt"/>
                <a:cs typeface="+mn-lt"/>
              </a:rPr>
              <a:t> et al., 2011) (right) for a test function linear in random Fourier features. The bounds from CMM-UCB and AMM-UCB are visibly closer to the true function (dashed line) than those of OFUL. The CMM-UCB confidence bounds are slightly tighter than the ones of AMM-UCB.</a:t>
            </a:r>
            <a:endParaRPr lang="en-US" sz="1400"/>
          </a:p>
        </p:txBody>
      </p:sp>
      <p:sp>
        <p:nvSpPr>
          <p:cNvPr id="16" name="文本框 15">
            <a:extLst>
              <a:ext uri="{FF2B5EF4-FFF2-40B4-BE49-F238E27FC236}">
                <a16:creationId xmlns:a16="http://schemas.microsoft.com/office/drawing/2014/main" id="{614A3136-0DE9-CB28-DABE-7C6C46EB6AC5}"/>
              </a:ext>
            </a:extLst>
          </p:cNvPr>
          <p:cNvSpPr txBox="1"/>
          <p:nvPr/>
        </p:nvSpPr>
        <p:spPr>
          <a:xfrm>
            <a:off x="5765042" y="72788"/>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BF4F14"/>
                </a:solidFill>
                <a:ea typeface="等线"/>
              </a:rPr>
              <a:t>{</a:t>
            </a:r>
            <a:endParaRPr lang="zh-CN" altLang="en-US">
              <a:solidFill>
                <a:srgbClr val="BF4F14"/>
              </a:solidFill>
              <a:ea typeface="等线" panose="02010600030101010101" pitchFamily="2" charset="-122"/>
            </a:endParaRPr>
          </a:p>
          <a:p>
            <a:r>
              <a:rPr lang="en-US" altLang="zh-CN" sz="3600">
                <a:solidFill>
                  <a:srgbClr val="BF4F14"/>
                </a:solidFill>
                <a:ea typeface="等线"/>
              </a:rPr>
              <a:t>"text":</a:t>
            </a:r>
            <a:endParaRPr lang="zh-CN" altLang="en-US">
              <a:solidFill>
                <a:srgbClr val="BF4F14"/>
              </a:solidFill>
              <a:ea typeface="等线"/>
            </a:endParaRPr>
          </a:p>
        </p:txBody>
      </p:sp>
      <p:sp>
        <p:nvSpPr>
          <p:cNvPr id="17" name="文本框 16">
            <a:extLst>
              <a:ext uri="{FF2B5EF4-FFF2-40B4-BE49-F238E27FC236}">
                <a16:creationId xmlns:a16="http://schemas.microsoft.com/office/drawing/2014/main" id="{D47727B7-827A-22F8-5DC4-3F7039461892}"/>
              </a:ext>
            </a:extLst>
          </p:cNvPr>
          <p:cNvSpPr txBox="1"/>
          <p:nvPr/>
        </p:nvSpPr>
        <p:spPr>
          <a:xfrm>
            <a:off x="11696131" y="621428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BF4F14"/>
                </a:solidFill>
                <a:ea typeface="等线"/>
              </a:rPr>
              <a:t>}</a:t>
            </a:r>
          </a:p>
        </p:txBody>
      </p:sp>
      <p:sp>
        <p:nvSpPr>
          <p:cNvPr id="3" name="文本框 2">
            <a:extLst>
              <a:ext uri="{FF2B5EF4-FFF2-40B4-BE49-F238E27FC236}">
                <a16:creationId xmlns:a16="http://schemas.microsoft.com/office/drawing/2014/main" id="{33AA1427-2232-5243-F620-80C9FEC5F0D2}"/>
              </a:ext>
            </a:extLst>
          </p:cNvPr>
          <p:cNvSpPr txBox="1"/>
          <p:nvPr/>
        </p:nvSpPr>
        <p:spPr>
          <a:xfrm>
            <a:off x="5349922" y="442301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BF4F14"/>
                </a:solidFill>
                <a:ea typeface="等线"/>
              </a:rPr>
              <a:t>"image":</a:t>
            </a:r>
            <a:endParaRPr lang="zh-CN" altLang="en-US">
              <a:ea typeface="等线"/>
            </a:endParaRPr>
          </a:p>
        </p:txBody>
      </p:sp>
    </p:spTree>
    <p:extLst>
      <p:ext uri="{BB962C8B-B14F-4D97-AF65-F5344CB8AC3E}">
        <p14:creationId xmlns:p14="http://schemas.microsoft.com/office/powerpoint/2010/main" val="3251102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6633603"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sym typeface="微软雅黑" panose="020B0503020204020204" pitchFamily="34" charset="-122"/>
              </a:rPr>
              <a:t>Dataset</a:t>
            </a:r>
            <a:endParaRPr lang="zh-CN" altLang="en-US" sz="3600" b="1">
              <a:solidFill>
                <a:schemeClr val="tx2">
                  <a:lumMod val="75000"/>
                  <a:lumOff val="25000"/>
                </a:schemeClr>
              </a:solidFill>
              <a:latin typeface="微软雅黑"/>
              <a:ea typeface="微软雅黑"/>
              <a:sym typeface="微软雅黑" panose="020B0503020204020204" pitchFamily="34" charset="-122"/>
            </a:endParaRPr>
          </a:p>
        </p:txBody>
      </p:sp>
      <p:sp>
        <p:nvSpPr>
          <p:cNvPr id="4" name="Rectangle: Rounded Corners 3">
            <a:extLst>
              <a:ext uri="{FF2B5EF4-FFF2-40B4-BE49-F238E27FC236}">
                <a16:creationId xmlns:a16="http://schemas.microsoft.com/office/drawing/2014/main" id="{BCDC5A96-1A7F-FA98-0869-76EAE5DAD136}"/>
              </a:ext>
            </a:extLst>
          </p:cNvPr>
          <p:cNvSpPr/>
          <p:nvPr/>
        </p:nvSpPr>
        <p:spPr>
          <a:xfrm>
            <a:off x="210079" y="1887678"/>
            <a:ext cx="7845088" cy="3328396"/>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b="1" err="1">
                <a:highlight>
                  <a:srgbClr val="808000"/>
                </a:highlight>
              </a:rPr>
              <a:t>OpenReview</a:t>
            </a:r>
            <a:r>
              <a:rPr lang="en-US" sz="2800" b="1">
                <a:highlight>
                  <a:srgbClr val="808000"/>
                </a:highlight>
              </a:rPr>
              <a:t> Dataset</a:t>
            </a:r>
          </a:p>
        </p:txBody>
      </p:sp>
      <p:sp>
        <p:nvSpPr>
          <p:cNvPr id="3" name="文本框 8">
            <a:extLst>
              <a:ext uri="{FF2B5EF4-FFF2-40B4-BE49-F238E27FC236}">
                <a16:creationId xmlns:a16="http://schemas.microsoft.com/office/drawing/2014/main" id="{70C254B0-3D72-8D7C-DF65-199FC57DB7C3}"/>
              </a:ext>
            </a:extLst>
          </p:cNvPr>
          <p:cNvSpPr txBox="1"/>
          <p:nvPr/>
        </p:nvSpPr>
        <p:spPr>
          <a:xfrm>
            <a:off x="62308" y="2666409"/>
            <a:ext cx="8194952" cy="2800767"/>
          </a:xfrm>
          <a:prstGeom prst="rect">
            <a:avLst/>
          </a:prstGeom>
          <a:noFill/>
        </p:spPr>
        <p:txBody>
          <a:bodyPr wrap="square" lIns="91440" tIns="45720" rIns="91440" bIns="45720" rtlCol="0" anchor="t">
            <a:spAutoFit/>
          </a:bodyPr>
          <a:lstStyle/>
          <a:p>
            <a:pPr algn="ctr"/>
            <a:r>
              <a:rPr lang="en-US" altLang="zh-CN" sz="3600" b="1">
                <a:solidFill>
                  <a:schemeClr val="tx2">
                    <a:lumMod val="50000"/>
                    <a:lumOff val="50000"/>
                  </a:schemeClr>
                </a:solidFill>
                <a:latin typeface="微软雅黑"/>
                <a:ea typeface="微软雅黑"/>
              </a:rPr>
              <a:t>Multi-model Dataset with</a:t>
            </a:r>
            <a:endParaRPr lang="en-US" altLang="zh-CN" sz="3600" b="1">
              <a:solidFill>
                <a:schemeClr val="tx2">
                  <a:lumMod val="50000"/>
                  <a:lumOff val="50000"/>
                </a:schemeClr>
              </a:solidFill>
              <a:latin typeface="微软雅黑"/>
              <a:ea typeface="微软雅黑"/>
              <a:sym typeface="微软雅黑" panose="020B0503020204020204" pitchFamily="34" charset="-122"/>
            </a:endParaRPr>
          </a:p>
          <a:p>
            <a:pPr algn="ctr"/>
            <a:r>
              <a:rPr lang="en-US" altLang="zh-CN" sz="4000" b="1">
                <a:solidFill>
                  <a:schemeClr val="tx2">
                    <a:lumMod val="50000"/>
                    <a:lumOff val="50000"/>
                  </a:schemeClr>
                </a:solidFill>
                <a:latin typeface="微软雅黑"/>
                <a:ea typeface="微软雅黑"/>
                <a:sym typeface="微软雅黑" panose="020B0503020204020204" pitchFamily="34" charset="-122"/>
              </a:rPr>
              <a:t>100K+ Papers</a:t>
            </a:r>
            <a:endParaRPr lang="en-US" altLang="zh-CN" sz="4000" b="1">
              <a:solidFill>
                <a:schemeClr val="tx2">
                  <a:lumMod val="50000"/>
                  <a:lumOff val="50000"/>
                </a:schemeClr>
              </a:solidFill>
              <a:latin typeface="微软雅黑"/>
              <a:ea typeface="微软雅黑"/>
            </a:endParaRPr>
          </a:p>
          <a:p>
            <a:pPr algn="ctr"/>
            <a:r>
              <a:rPr lang="en-US" altLang="zh-CN" sz="4000" b="1">
                <a:solidFill>
                  <a:schemeClr val="tx2">
                    <a:lumMod val="50000"/>
                    <a:lumOff val="50000"/>
                  </a:schemeClr>
                </a:solidFill>
                <a:latin typeface="微软雅黑"/>
                <a:ea typeface="微软雅黑"/>
              </a:rPr>
              <a:t>300K+ </a:t>
            </a:r>
            <a:r>
              <a:rPr lang="en-US" altLang="zh-CN" sz="4000" b="1" err="1">
                <a:solidFill>
                  <a:schemeClr val="tx2">
                    <a:lumMod val="50000"/>
                    <a:lumOff val="50000"/>
                  </a:schemeClr>
                </a:solidFill>
                <a:latin typeface="微软雅黑"/>
                <a:ea typeface="微软雅黑"/>
              </a:rPr>
              <a:t>Images&amp;Charts</a:t>
            </a:r>
            <a:endParaRPr lang="en-US" altLang="zh-CN" sz="4000" b="1">
              <a:solidFill>
                <a:schemeClr val="tx2">
                  <a:lumMod val="50000"/>
                  <a:lumOff val="50000"/>
                </a:schemeClr>
              </a:solidFill>
              <a:latin typeface="微软雅黑"/>
              <a:ea typeface="微软雅黑"/>
            </a:endParaRPr>
          </a:p>
          <a:p>
            <a:pPr algn="ctr"/>
            <a:r>
              <a:rPr lang="en-US" altLang="zh-CN" sz="4000" b="1">
                <a:solidFill>
                  <a:schemeClr val="tx2">
                    <a:lumMod val="50000"/>
                    <a:lumOff val="50000"/>
                  </a:schemeClr>
                </a:solidFill>
                <a:latin typeface="微软雅黑"/>
                <a:ea typeface="微软雅黑"/>
              </a:rPr>
              <a:t>2000K+ Reviews</a:t>
            </a:r>
          </a:p>
          <a:p>
            <a:pPr algn="ctr"/>
            <a:endParaRPr lang="en-US" altLang="zh-CN" sz="2000" b="1">
              <a:solidFill>
                <a:schemeClr val="tx2">
                  <a:lumMod val="50000"/>
                  <a:lumOff val="50000"/>
                </a:schemeClr>
              </a:solidFill>
              <a:latin typeface="微软雅黑"/>
              <a:ea typeface="微软雅黑"/>
            </a:endParaRPr>
          </a:p>
        </p:txBody>
      </p:sp>
      <p:pic>
        <p:nvPicPr>
          <p:cNvPr id="24" name="Graphic 23">
            <a:extLst>
              <a:ext uri="{FF2B5EF4-FFF2-40B4-BE49-F238E27FC236}">
                <a16:creationId xmlns:a16="http://schemas.microsoft.com/office/drawing/2014/main" id="{ED5C6F38-7DD9-12FD-D72A-21A2F5D168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780000">
            <a:off x="6976438" y="1631262"/>
            <a:ext cx="1219200" cy="1219200"/>
          </a:xfrm>
          <a:prstGeom prst="rect">
            <a:avLst/>
          </a:prstGeom>
        </p:spPr>
      </p:pic>
      <p:sp>
        <p:nvSpPr>
          <p:cNvPr id="5" name="矩形 7">
            <a:extLst>
              <a:ext uri="{FF2B5EF4-FFF2-40B4-BE49-F238E27FC236}">
                <a16:creationId xmlns:a16="http://schemas.microsoft.com/office/drawing/2014/main" id="{C755A769-684D-D83B-F263-7879FDC853D1}"/>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Slide Number Placeholder 1">
            <a:extLst>
              <a:ext uri="{FF2B5EF4-FFF2-40B4-BE49-F238E27FC236}">
                <a16:creationId xmlns:a16="http://schemas.microsoft.com/office/drawing/2014/main" id="{129EBDD5-CDC3-629B-F95C-6098D104D303}"/>
              </a:ext>
            </a:extLst>
          </p:cNvPr>
          <p:cNvSpPr>
            <a:spLocks noGrp="1"/>
          </p:cNvSpPr>
          <p:nvPr>
            <p:ph type="sldNum" sz="quarter" idx="12"/>
          </p:nvPr>
        </p:nvSpPr>
        <p:spPr/>
        <p:txBody>
          <a:bodyPr/>
          <a:lstStyle/>
          <a:p>
            <a:fld id="{B164CFA3-900C-4022-9771-48E0A9E1BF76}" type="slidenum">
              <a:rPr lang="en-US" smtClean="0"/>
              <a:t>5</a:t>
            </a:fld>
            <a:endParaRPr lang="en-US"/>
          </a:p>
        </p:txBody>
      </p:sp>
      <p:sp>
        <p:nvSpPr>
          <p:cNvPr id="6" name="文本框 5">
            <a:extLst>
              <a:ext uri="{FF2B5EF4-FFF2-40B4-BE49-F238E27FC236}">
                <a16:creationId xmlns:a16="http://schemas.microsoft.com/office/drawing/2014/main" id="{C28DB4A5-8418-AC86-88D8-889B71F76735}"/>
              </a:ext>
            </a:extLst>
          </p:cNvPr>
          <p:cNvSpPr txBox="1"/>
          <p:nvPr/>
        </p:nvSpPr>
        <p:spPr>
          <a:xfrm>
            <a:off x="8135007" y="1240221"/>
            <a:ext cx="577017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200" b="1">
                <a:solidFill>
                  <a:srgbClr val="4E95D9"/>
                </a:solidFill>
                <a:latin typeface="微软雅黑"/>
                <a:ea typeface="等线"/>
                <a:cs typeface="Segoe UI"/>
              </a:rPr>
              <a:t>Including:</a:t>
            </a:r>
          </a:p>
          <a:p>
            <a:r>
              <a:rPr lang="en-US" altLang="zh-CN" sz="2800">
                <a:solidFill>
                  <a:srgbClr val="4E95D9"/>
                </a:solidFill>
                <a:latin typeface="微软雅黑"/>
                <a:ea typeface="等线"/>
                <a:cs typeface="Segoe UI"/>
              </a:rPr>
              <a:t>NIPS 2021-2023</a:t>
            </a:r>
            <a:endParaRPr lang="en-US" altLang="zh-CN" sz="2800">
              <a:solidFill>
                <a:srgbClr val="000000"/>
              </a:solidFill>
              <a:latin typeface="微软雅黑"/>
              <a:ea typeface="等线"/>
              <a:cs typeface="Segoe UI"/>
            </a:endParaRPr>
          </a:p>
          <a:p>
            <a:r>
              <a:rPr lang="en-US" altLang="zh-CN" sz="2800">
                <a:solidFill>
                  <a:srgbClr val="4E95D9"/>
                </a:solidFill>
                <a:latin typeface="微软雅黑"/>
                <a:ea typeface="等线"/>
                <a:cs typeface="Segoe UI"/>
              </a:rPr>
              <a:t>CVPR 2021-2023</a:t>
            </a:r>
          </a:p>
          <a:p>
            <a:r>
              <a:rPr lang="en-US" altLang="zh-CN" sz="2800">
                <a:solidFill>
                  <a:srgbClr val="4E95D9"/>
                </a:solidFill>
                <a:latin typeface="微软雅黑"/>
                <a:ea typeface="等线"/>
                <a:cs typeface="Segoe UI"/>
              </a:rPr>
              <a:t>ICLR 2020-2023</a:t>
            </a:r>
          </a:p>
          <a:p>
            <a:endParaRPr lang="en-US" altLang="zh-CN" sz="2800" b="1">
              <a:solidFill>
                <a:srgbClr val="4E95D9"/>
              </a:solidFill>
              <a:latin typeface="微软雅黑"/>
              <a:ea typeface="等线"/>
              <a:cs typeface="Segoe UI"/>
            </a:endParaRPr>
          </a:p>
          <a:p>
            <a:r>
              <a:rPr lang="en-US" altLang="zh-CN" sz="2800" b="1">
                <a:solidFill>
                  <a:srgbClr val="4E95D9"/>
                </a:solidFill>
                <a:latin typeface="微软雅黑"/>
                <a:ea typeface="等线"/>
                <a:cs typeface="Segoe UI"/>
              </a:rPr>
              <a:t>with</a:t>
            </a:r>
          </a:p>
          <a:p>
            <a:endParaRPr lang="en-US" altLang="zh-CN" sz="2800">
              <a:solidFill>
                <a:srgbClr val="4E95D9"/>
              </a:solidFill>
              <a:latin typeface="微软雅黑"/>
              <a:ea typeface="等线"/>
              <a:cs typeface="Segoe UI"/>
            </a:endParaRPr>
          </a:p>
          <a:p>
            <a:r>
              <a:rPr lang="en-US" altLang="zh-CN" sz="2800">
                <a:solidFill>
                  <a:srgbClr val="4E95D9"/>
                </a:solidFill>
                <a:latin typeface="微软雅黑"/>
                <a:ea typeface="等线"/>
                <a:cs typeface="Segoe UI"/>
              </a:rPr>
              <a:t>Abstract</a:t>
            </a:r>
          </a:p>
          <a:p>
            <a:r>
              <a:rPr lang="en-US" altLang="zh-CN" sz="2800">
                <a:solidFill>
                  <a:srgbClr val="4E95D9"/>
                </a:solidFill>
                <a:latin typeface="微软雅黑"/>
                <a:ea typeface="等线"/>
                <a:cs typeface="Segoe UI"/>
              </a:rPr>
              <a:t>PDF and </a:t>
            </a:r>
            <a:r>
              <a:rPr lang="en-US" altLang="zh-CN" sz="2800">
                <a:solidFill>
                  <a:srgbClr val="4E95D9"/>
                </a:solidFill>
                <a:latin typeface="微软雅黑"/>
                <a:ea typeface="+mn-lt"/>
                <a:cs typeface="Segoe UI"/>
              </a:rPr>
              <a:t>Transcription</a:t>
            </a:r>
          </a:p>
          <a:p>
            <a:r>
              <a:rPr lang="en-US" altLang="zh-CN" sz="2800">
                <a:solidFill>
                  <a:srgbClr val="4E95D9"/>
                </a:solidFill>
                <a:latin typeface="微软雅黑"/>
                <a:ea typeface="+mn-lt"/>
                <a:cs typeface="Segoe UI"/>
              </a:rPr>
              <a:t>Figures</a:t>
            </a:r>
          </a:p>
          <a:p>
            <a:r>
              <a:rPr lang="en-US" altLang="zh-CN" sz="2800">
                <a:solidFill>
                  <a:srgbClr val="4E95D9"/>
                </a:solidFill>
                <a:latin typeface="微软雅黑"/>
                <a:ea typeface="+mn-lt"/>
                <a:cs typeface="Segoe UI"/>
              </a:rPr>
              <a:t>Reviews</a:t>
            </a:r>
          </a:p>
        </p:txBody>
      </p:sp>
    </p:spTree>
    <p:extLst>
      <p:ext uri="{BB962C8B-B14F-4D97-AF65-F5344CB8AC3E}">
        <p14:creationId xmlns:p14="http://schemas.microsoft.com/office/powerpoint/2010/main" val="4213994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2" y="131182"/>
            <a:ext cx="6633603"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sym typeface="微软雅黑" panose="020B0503020204020204" pitchFamily="34" charset="-122"/>
              </a:rPr>
              <a:t>Dataset</a:t>
            </a:r>
            <a:endParaRPr lang="zh-CN" altLang="en-US" sz="3600" b="1">
              <a:solidFill>
                <a:schemeClr val="tx2">
                  <a:lumMod val="75000"/>
                  <a:lumOff val="25000"/>
                </a:schemeClr>
              </a:solidFill>
              <a:latin typeface="微软雅黑"/>
              <a:ea typeface="微软雅黑"/>
              <a:sym typeface="微软雅黑" panose="020B0503020204020204" pitchFamily="34" charset="-122"/>
            </a:endParaRPr>
          </a:p>
        </p:txBody>
      </p:sp>
      <p:sp>
        <p:nvSpPr>
          <p:cNvPr id="5" name="矩形 7">
            <a:extLst>
              <a:ext uri="{FF2B5EF4-FFF2-40B4-BE49-F238E27FC236}">
                <a16:creationId xmlns:a16="http://schemas.microsoft.com/office/drawing/2014/main" id="{C755A769-684D-D83B-F263-7879FDC853D1}"/>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a:extLst>
              <a:ext uri="{FF2B5EF4-FFF2-40B4-BE49-F238E27FC236}">
                <a16:creationId xmlns:a16="http://schemas.microsoft.com/office/drawing/2014/main" id="{9F47DBDC-1299-8D82-B650-E230868F4C65}"/>
              </a:ext>
            </a:extLst>
          </p:cNvPr>
          <p:cNvSpPr txBox="1"/>
          <p:nvPr/>
        </p:nvSpPr>
        <p:spPr>
          <a:xfrm>
            <a:off x="359281" y="886899"/>
            <a:ext cx="60013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a:solidFill>
                  <a:srgbClr val="4E95D9"/>
                </a:solidFill>
                <a:latin typeface="Aptos"/>
                <a:ea typeface="微软雅黑"/>
                <a:cs typeface="+mn-lt"/>
              </a:rPr>
              <a:t>Alpaca-format &amp;Opensource</a:t>
            </a:r>
            <a:endParaRPr lang="zh-CN" altLang="en-US">
              <a:ea typeface="等线"/>
            </a:endParaRPr>
          </a:p>
        </p:txBody>
      </p:sp>
      <p:pic>
        <p:nvPicPr>
          <p:cNvPr id="10" name="图片 9" descr="图形用户界面, 文本, 应用程序, 聊天或短信&#10;&#10;已自动生成说明">
            <a:extLst>
              <a:ext uri="{FF2B5EF4-FFF2-40B4-BE49-F238E27FC236}">
                <a16:creationId xmlns:a16="http://schemas.microsoft.com/office/drawing/2014/main" id="{6D319424-4F84-1B49-1D7D-BC3B395F758C}"/>
              </a:ext>
            </a:extLst>
          </p:cNvPr>
          <p:cNvPicPr>
            <a:picLocks noChangeAspect="1"/>
          </p:cNvPicPr>
          <p:nvPr/>
        </p:nvPicPr>
        <p:blipFill>
          <a:blip r:embed="rId3"/>
          <a:stretch>
            <a:fillRect/>
          </a:stretch>
        </p:blipFill>
        <p:spPr>
          <a:xfrm>
            <a:off x="359281" y="1642615"/>
            <a:ext cx="6560459" cy="2182463"/>
          </a:xfrm>
          <a:prstGeom prst="rect">
            <a:avLst/>
          </a:prstGeom>
        </p:spPr>
      </p:pic>
      <p:pic>
        <p:nvPicPr>
          <p:cNvPr id="11" name="图片 10">
            <a:extLst>
              <a:ext uri="{FF2B5EF4-FFF2-40B4-BE49-F238E27FC236}">
                <a16:creationId xmlns:a16="http://schemas.microsoft.com/office/drawing/2014/main" id="{12AA424C-8134-332C-4925-EBFF3F87C9CE}"/>
              </a:ext>
            </a:extLst>
          </p:cNvPr>
          <p:cNvPicPr>
            <a:picLocks noChangeAspect="1"/>
          </p:cNvPicPr>
          <p:nvPr/>
        </p:nvPicPr>
        <p:blipFill>
          <a:blip r:embed="rId4"/>
          <a:stretch>
            <a:fillRect/>
          </a:stretch>
        </p:blipFill>
        <p:spPr>
          <a:xfrm>
            <a:off x="359281" y="3817609"/>
            <a:ext cx="6560458" cy="1910989"/>
          </a:xfrm>
          <a:prstGeom prst="rect">
            <a:avLst/>
          </a:prstGeom>
        </p:spPr>
      </p:pic>
      <p:pic>
        <p:nvPicPr>
          <p:cNvPr id="4" name="图片 3">
            <a:extLst>
              <a:ext uri="{FF2B5EF4-FFF2-40B4-BE49-F238E27FC236}">
                <a16:creationId xmlns:a16="http://schemas.microsoft.com/office/drawing/2014/main" id="{30215D09-91AD-6534-585E-F7C7A47358F6}"/>
              </a:ext>
            </a:extLst>
          </p:cNvPr>
          <p:cNvPicPr>
            <a:picLocks noChangeAspect="1"/>
          </p:cNvPicPr>
          <p:nvPr/>
        </p:nvPicPr>
        <p:blipFill>
          <a:blip r:embed="rId5"/>
          <a:stretch>
            <a:fillRect/>
          </a:stretch>
        </p:blipFill>
        <p:spPr>
          <a:xfrm>
            <a:off x="7119257" y="657332"/>
            <a:ext cx="4832901" cy="5969808"/>
          </a:xfrm>
          <a:prstGeom prst="rect">
            <a:avLst/>
          </a:prstGeom>
        </p:spPr>
      </p:pic>
      <p:sp>
        <p:nvSpPr>
          <p:cNvPr id="7" name="文本框 6">
            <a:extLst>
              <a:ext uri="{FF2B5EF4-FFF2-40B4-BE49-F238E27FC236}">
                <a16:creationId xmlns:a16="http://schemas.microsoft.com/office/drawing/2014/main" id="{105D44F9-5287-5D19-17A9-FB1A34E839B1}"/>
              </a:ext>
            </a:extLst>
          </p:cNvPr>
          <p:cNvSpPr txBox="1"/>
          <p:nvPr/>
        </p:nvSpPr>
        <p:spPr>
          <a:xfrm>
            <a:off x="265573" y="6000072"/>
            <a:ext cx="6095010" cy="369332"/>
          </a:xfrm>
          <a:prstGeom prst="rect">
            <a:avLst/>
          </a:prstGeom>
          <a:noFill/>
        </p:spPr>
        <p:txBody>
          <a:bodyPr wrap="square">
            <a:spAutoFit/>
          </a:bodyPr>
          <a:lstStyle/>
          <a:p>
            <a:r>
              <a:rPr lang="zh-CN" altLang="en-US"/>
              <a:t>https://github.com/frinkleko/Apache-Conferences-Dataset</a:t>
            </a:r>
          </a:p>
        </p:txBody>
      </p:sp>
    </p:spTree>
    <p:extLst>
      <p:ext uri="{BB962C8B-B14F-4D97-AF65-F5344CB8AC3E}">
        <p14:creationId xmlns:p14="http://schemas.microsoft.com/office/powerpoint/2010/main" val="1456786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Idea Critic</a:t>
            </a:r>
            <a:endParaRPr lang="zh-CN" altLang="en-US" sz="3600" b="1">
              <a:solidFill>
                <a:schemeClr val="tx2">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Rectangle: Rounded Corners 5">
            <a:extLst>
              <a:ext uri="{FF2B5EF4-FFF2-40B4-BE49-F238E27FC236}">
                <a16:creationId xmlns:a16="http://schemas.microsoft.com/office/drawing/2014/main" id="{CE9218BA-599B-5118-74E8-89BFEF077577}"/>
              </a:ext>
            </a:extLst>
          </p:cNvPr>
          <p:cNvSpPr/>
          <p:nvPr/>
        </p:nvSpPr>
        <p:spPr>
          <a:xfrm>
            <a:off x="6261256" y="2363611"/>
            <a:ext cx="2654294" cy="2054578"/>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3600" b="1"/>
              <a:t>LLM</a:t>
            </a:r>
            <a:endParaRPr lang="en-US" sz="3600" b="1"/>
          </a:p>
        </p:txBody>
      </p:sp>
      <p:sp>
        <p:nvSpPr>
          <p:cNvPr id="2" name="文本框 1">
            <a:extLst>
              <a:ext uri="{FF2B5EF4-FFF2-40B4-BE49-F238E27FC236}">
                <a16:creationId xmlns:a16="http://schemas.microsoft.com/office/drawing/2014/main" id="{639D3C55-F6BD-ED4C-F5EE-61C4198661B8}"/>
              </a:ext>
            </a:extLst>
          </p:cNvPr>
          <p:cNvSpPr txBox="1"/>
          <p:nvPr/>
        </p:nvSpPr>
        <p:spPr>
          <a:xfrm>
            <a:off x="1452153" y="5073493"/>
            <a:ext cx="92876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4800">
                <a:ea typeface="等线"/>
              </a:rPr>
              <a:t>Finetune for Text-Score regression</a:t>
            </a:r>
            <a:endParaRPr lang="zh-CN" altLang="en-US" sz="4800"/>
          </a:p>
        </p:txBody>
      </p:sp>
      <p:cxnSp>
        <p:nvCxnSpPr>
          <p:cNvPr id="10" name="直接箭头连接符 9">
            <a:extLst>
              <a:ext uri="{FF2B5EF4-FFF2-40B4-BE49-F238E27FC236}">
                <a16:creationId xmlns:a16="http://schemas.microsoft.com/office/drawing/2014/main" id="{3CFA7C66-9F6B-29E8-314C-FA15B1C4680B}"/>
              </a:ext>
            </a:extLst>
          </p:cNvPr>
          <p:cNvCxnSpPr>
            <a:cxnSpLocks/>
          </p:cNvCxnSpPr>
          <p:nvPr/>
        </p:nvCxnSpPr>
        <p:spPr>
          <a:xfrm>
            <a:off x="2121152" y="3390900"/>
            <a:ext cx="571456"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3" name="文本框 8">
            <a:extLst>
              <a:ext uri="{FF2B5EF4-FFF2-40B4-BE49-F238E27FC236}">
                <a16:creationId xmlns:a16="http://schemas.microsoft.com/office/drawing/2014/main" id="{70C254B0-3D72-8D7C-DF65-199FC57DB7C3}"/>
              </a:ext>
            </a:extLst>
          </p:cNvPr>
          <p:cNvSpPr txBox="1"/>
          <p:nvPr/>
        </p:nvSpPr>
        <p:spPr>
          <a:xfrm>
            <a:off x="280907" y="877310"/>
            <a:ext cx="7846759" cy="830997"/>
          </a:xfrm>
          <a:prstGeom prst="rect">
            <a:avLst/>
          </a:prstGeom>
          <a:noFill/>
        </p:spPr>
        <p:txBody>
          <a:bodyPr wrap="square" lIns="91440" tIns="45720" rIns="91440" bIns="45720" rtlCol="0" anchor="t">
            <a:spAutoFit/>
          </a:bodyPr>
          <a:lstStyle/>
          <a:p>
            <a:r>
              <a:rPr lang="en-US" altLang="zh-CN" sz="4800" b="1">
                <a:solidFill>
                  <a:schemeClr val="tx2">
                    <a:lumMod val="50000"/>
                    <a:lumOff val="50000"/>
                  </a:schemeClr>
                </a:solidFill>
                <a:latin typeface="微软雅黑"/>
                <a:ea typeface="微软雅黑"/>
                <a:sym typeface="微软雅黑" panose="020B0503020204020204" pitchFamily="34" charset="-122"/>
              </a:rPr>
              <a:t>Peer tells, LLM learns by</a:t>
            </a:r>
          </a:p>
        </p:txBody>
      </p:sp>
      <p:sp>
        <p:nvSpPr>
          <p:cNvPr id="12" name="Rectangle: Rounded Corners 11">
            <a:extLst>
              <a:ext uri="{FF2B5EF4-FFF2-40B4-BE49-F238E27FC236}">
                <a16:creationId xmlns:a16="http://schemas.microsoft.com/office/drawing/2014/main" id="{D9612277-B696-A618-5E31-93F88C07EF55}"/>
              </a:ext>
            </a:extLst>
          </p:cNvPr>
          <p:cNvSpPr/>
          <p:nvPr/>
        </p:nvSpPr>
        <p:spPr>
          <a:xfrm>
            <a:off x="8092074" y="811416"/>
            <a:ext cx="3810000" cy="962784"/>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err="1"/>
              <a:t>OpenReview</a:t>
            </a:r>
            <a:r>
              <a:rPr lang="en-US" sz="2800" b="1"/>
              <a:t> Dataset</a:t>
            </a:r>
          </a:p>
        </p:txBody>
      </p:sp>
      <p:sp>
        <p:nvSpPr>
          <p:cNvPr id="16" name="Rectangle: Rounded Corners 15">
            <a:extLst>
              <a:ext uri="{FF2B5EF4-FFF2-40B4-BE49-F238E27FC236}">
                <a16:creationId xmlns:a16="http://schemas.microsoft.com/office/drawing/2014/main" id="{5B95DCC6-556D-85E9-DB91-D7A4E0D4B092}"/>
              </a:ext>
            </a:extLst>
          </p:cNvPr>
          <p:cNvSpPr/>
          <p:nvPr/>
        </p:nvSpPr>
        <p:spPr>
          <a:xfrm>
            <a:off x="2806907" y="2744973"/>
            <a:ext cx="2654295" cy="1291855"/>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Extractor/</a:t>
            </a:r>
          </a:p>
          <a:p>
            <a:pPr algn="ctr"/>
            <a:r>
              <a:rPr lang="en-US" altLang="zh-CN" sz="3200" b="1"/>
              <a:t>Summarizer</a:t>
            </a:r>
            <a:endParaRPr lang="en-US" sz="3200" b="1"/>
          </a:p>
        </p:txBody>
      </p:sp>
      <p:pic>
        <p:nvPicPr>
          <p:cNvPr id="20" name="Graphic 19">
            <a:extLst>
              <a:ext uri="{FF2B5EF4-FFF2-40B4-BE49-F238E27FC236}">
                <a16:creationId xmlns:a16="http://schemas.microsoft.com/office/drawing/2014/main" id="{B56B681B-19E9-CD6A-A829-998DFB1A50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7653" y="2781300"/>
            <a:ext cx="1219200" cy="1219200"/>
          </a:xfrm>
          <a:prstGeom prst="rect">
            <a:avLst/>
          </a:prstGeom>
        </p:spPr>
      </p:pic>
      <p:sp>
        <p:nvSpPr>
          <p:cNvPr id="25" name="文本框 1">
            <a:extLst>
              <a:ext uri="{FF2B5EF4-FFF2-40B4-BE49-F238E27FC236}">
                <a16:creationId xmlns:a16="http://schemas.microsoft.com/office/drawing/2014/main" id="{E36C8D98-1306-8056-EB8C-DCCB4855CED7}"/>
              </a:ext>
            </a:extLst>
          </p:cNvPr>
          <p:cNvSpPr txBox="1"/>
          <p:nvPr/>
        </p:nvSpPr>
        <p:spPr>
          <a:xfrm>
            <a:off x="9715603" y="3098513"/>
            <a:ext cx="16887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3200" b="1">
                <a:ea typeface="等线"/>
              </a:rPr>
              <a:t>Scores</a:t>
            </a:r>
            <a:endParaRPr lang="zh-CN" altLang="en-US" sz="3200" b="1"/>
          </a:p>
        </p:txBody>
      </p:sp>
      <p:cxnSp>
        <p:nvCxnSpPr>
          <p:cNvPr id="26" name="直接箭头连接符 9">
            <a:extLst>
              <a:ext uri="{FF2B5EF4-FFF2-40B4-BE49-F238E27FC236}">
                <a16:creationId xmlns:a16="http://schemas.microsoft.com/office/drawing/2014/main" id="{DCBEF107-2B72-BCBE-3161-FAE241AEDAA0}"/>
              </a:ext>
            </a:extLst>
          </p:cNvPr>
          <p:cNvCxnSpPr>
            <a:cxnSpLocks/>
          </p:cNvCxnSpPr>
          <p:nvPr/>
        </p:nvCxnSpPr>
        <p:spPr>
          <a:xfrm>
            <a:off x="5575501" y="3390900"/>
            <a:ext cx="571456"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cxnSp>
        <p:nvCxnSpPr>
          <p:cNvPr id="27" name="直接箭头连接符 9">
            <a:extLst>
              <a:ext uri="{FF2B5EF4-FFF2-40B4-BE49-F238E27FC236}">
                <a16:creationId xmlns:a16="http://schemas.microsoft.com/office/drawing/2014/main" id="{048D928B-D9CE-48B5-5D96-C2AEE13EF87E}"/>
              </a:ext>
            </a:extLst>
          </p:cNvPr>
          <p:cNvCxnSpPr>
            <a:cxnSpLocks/>
          </p:cNvCxnSpPr>
          <p:nvPr/>
        </p:nvCxnSpPr>
        <p:spPr>
          <a:xfrm>
            <a:off x="9029849" y="3390900"/>
            <a:ext cx="571456"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3446AFB4-584C-84C4-7107-A3A0F888BC49}"/>
              </a:ext>
            </a:extLst>
          </p:cNvPr>
          <p:cNvSpPr txBox="1"/>
          <p:nvPr/>
        </p:nvSpPr>
        <p:spPr>
          <a:xfrm>
            <a:off x="5772150" y="1955252"/>
            <a:ext cx="1346844" cy="1107996"/>
          </a:xfrm>
          <a:prstGeom prst="rect">
            <a:avLst/>
          </a:prstGeom>
          <a:noFill/>
        </p:spPr>
        <p:txBody>
          <a:bodyPr wrap="none" rtlCol="0">
            <a:spAutoFit/>
          </a:bodyPr>
          <a:lstStyle/>
          <a:p>
            <a:r>
              <a:rPr lang="zh-CN" altLang="en-US" sz="6600"/>
              <a:t>🧐</a:t>
            </a:r>
            <a:endParaRPr lang="en-US" sz="6600"/>
          </a:p>
        </p:txBody>
      </p:sp>
      <p:sp>
        <p:nvSpPr>
          <p:cNvPr id="5" name="文本框 1">
            <a:extLst>
              <a:ext uri="{FF2B5EF4-FFF2-40B4-BE49-F238E27FC236}">
                <a16:creationId xmlns:a16="http://schemas.microsoft.com/office/drawing/2014/main" id="{3DE2C94D-CEC1-8F55-ABB6-6B3DFFAB40AD}"/>
              </a:ext>
            </a:extLst>
          </p:cNvPr>
          <p:cNvSpPr txBox="1"/>
          <p:nvPr/>
        </p:nvSpPr>
        <p:spPr>
          <a:xfrm>
            <a:off x="9715603" y="3654383"/>
            <a:ext cx="168874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1600" b="1">
                <a:ea typeface="等线"/>
              </a:rPr>
              <a:t>(Multi-task loss)</a:t>
            </a:r>
            <a:endParaRPr lang="zh-CN" altLang="en-US" sz="1600" b="1"/>
          </a:p>
        </p:txBody>
      </p:sp>
      <p:sp>
        <p:nvSpPr>
          <p:cNvPr id="7" name="矩形 7">
            <a:extLst>
              <a:ext uri="{FF2B5EF4-FFF2-40B4-BE49-F238E27FC236}">
                <a16:creationId xmlns:a16="http://schemas.microsoft.com/office/drawing/2014/main" id="{62942988-5758-84EC-130E-0600ABA19496}"/>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1">
            <a:extLst>
              <a:ext uri="{FF2B5EF4-FFF2-40B4-BE49-F238E27FC236}">
                <a16:creationId xmlns:a16="http://schemas.microsoft.com/office/drawing/2014/main" id="{763F9238-3309-DE6A-A1FE-4FCCBB187C21}"/>
              </a:ext>
            </a:extLst>
          </p:cNvPr>
          <p:cNvSpPr txBox="1"/>
          <p:nvPr/>
        </p:nvSpPr>
        <p:spPr>
          <a:xfrm>
            <a:off x="6744031" y="4453453"/>
            <a:ext cx="168874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1600" b="1">
                <a:ea typeface="等线"/>
              </a:rPr>
              <a:t>(Llama3,...)</a:t>
            </a:r>
            <a:endParaRPr lang="zh-CN" altLang="en-US" sz="1600" b="1"/>
          </a:p>
        </p:txBody>
      </p:sp>
      <p:sp>
        <p:nvSpPr>
          <p:cNvPr id="8" name="Slide Number Placeholder 7">
            <a:extLst>
              <a:ext uri="{FF2B5EF4-FFF2-40B4-BE49-F238E27FC236}">
                <a16:creationId xmlns:a16="http://schemas.microsoft.com/office/drawing/2014/main" id="{C478D938-5343-5FAF-05CC-EF92B1DF4DEA}"/>
              </a:ext>
            </a:extLst>
          </p:cNvPr>
          <p:cNvSpPr>
            <a:spLocks noGrp="1"/>
          </p:cNvSpPr>
          <p:nvPr>
            <p:ph type="sldNum" sz="quarter" idx="12"/>
          </p:nvPr>
        </p:nvSpPr>
        <p:spPr/>
        <p:txBody>
          <a:bodyPr/>
          <a:lstStyle/>
          <a:p>
            <a:fld id="{B164CFA3-900C-4022-9771-48E0A9E1BF76}" type="slidenum">
              <a:rPr lang="en-US" smtClean="0"/>
              <a:t>7</a:t>
            </a:fld>
            <a:endParaRPr lang="en-US"/>
          </a:p>
        </p:txBody>
      </p:sp>
      <p:sp>
        <p:nvSpPr>
          <p:cNvPr id="11" name="文本框 1">
            <a:extLst>
              <a:ext uri="{FF2B5EF4-FFF2-40B4-BE49-F238E27FC236}">
                <a16:creationId xmlns:a16="http://schemas.microsoft.com/office/drawing/2014/main" id="{5549AB1D-ADC1-9574-827F-0C636233BF1E}"/>
              </a:ext>
            </a:extLst>
          </p:cNvPr>
          <p:cNvSpPr txBox="1"/>
          <p:nvPr/>
        </p:nvSpPr>
        <p:spPr>
          <a:xfrm>
            <a:off x="2930716" y="4047329"/>
            <a:ext cx="240667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1600" b="1">
                <a:ea typeface="等线"/>
              </a:rPr>
              <a:t>(Azure Intelligence, …)</a:t>
            </a:r>
            <a:endParaRPr lang="zh-CN" altLang="en-US" sz="1600" b="1"/>
          </a:p>
        </p:txBody>
      </p:sp>
    </p:spTree>
    <p:extLst>
      <p:ext uri="{BB962C8B-B14F-4D97-AF65-F5344CB8AC3E}">
        <p14:creationId xmlns:p14="http://schemas.microsoft.com/office/powerpoint/2010/main" val="1145722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sym typeface="微软雅黑" panose="020B0503020204020204" pitchFamily="34" charset="-122"/>
              </a:rPr>
              <a:t>Base Model</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id="{62942988-5758-84EC-130E-0600ABA19496}"/>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lide Number Placeholder 7">
            <a:extLst>
              <a:ext uri="{FF2B5EF4-FFF2-40B4-BE49-F238E27FC236}">
                <a16:creationId xmlns:a16="http://schemas.microsoft.com/office/drawing/2014/main" id="{C478D938-5343-5FAF-05CC-EF92B1DF4DEA}"/>
              </a:ext>
            </a:extLst>
          </p:cNvPr>
          <p:cNvSpPr>
            <a:spLocks noGrp="1"/>
          </p:cNvSpPr>
          <p:nvPr>
            <p:ph type="sldNum" sz="quarter" idx="12"/>
          </p:nvPr>
        </p:nvSpPr>
        <p:spPr/>
        <p:txBody>
          <a:bodyPr/>
          <a:lstStyle/>
          <a:p>
            <a:fld id="{B164CFA3-900C-4022-9771-48E0A9E1BF76}" type="slidenum">
              <a:rPr lang="en-US" smtClean="0"/>
              <a:t>8</a:t>
            </a:fld>
            <a:endParaRPr lang="en-US"/>
          </a:p>
        </p:txBody>
      </p:sp>
      <p:pic>
        <p:nvPicPr>
          <p:cNvPr id="13" name="图片 12" descr="图示&#10;&#10;已自动生成说明">
            <a:extLst>
              <a:ext uri="{FF2B5EF4-FFF2-40B4-BE49-F238E27FC236}">
                <a16:creationId xmlns:a16="http://schemas.microsoft.com/office/drawing/2014/main" id="{A56A0338-1D1F-921D-3CB4-122699242F5B}"/>
              </a:ext>
            </a:extLst>
          </p:cNvPr>
          <p:cNvPicPr>
            <a:picLocks noChangeAspect="1"/>
          </p:cNvPicPr>
          <p:nvPr/>
        </p:nvPicPr>
        <p:blipFill rotWithShape="1">
          <a:blip r:embed="rId3"/>
          <a:srcRect r="-130" b="8811"/>
          <a:stretch/>
        </p:blipFill>
        <p:spPr>
          <a:xfrm>
            <a:off x="544" y="2304756"/>
            <a:ext cx="6094922" cy="3476697"/>
          </a:xfrm>
          <a:prstGeom prst="rect">
            <a:avLst/>
          </a:prstGeom>
        </p:spPr>
      </p:pic>
      <p:sp>
        <p:nvSpPr>
          <p:cNvPr id="14" name="文本框 13">
            <a:extLst>
              <a:ext uri="{FF2B5EF4-FFF2-40B4-BE49-F238E27FC236}">
                <a16:creationId xmlns:a16="http://schemas.microsoft.com/office/drawing/2014/main" id="{E2154A70-B5A7-E859-5BC9-ED1DF1F0A9CB}"/>
              </a:ext>
            </a:extLst>
          </p:cNvPr>
          <p:cNvSpPr txBox="1"/>
          <p:nvPr/>
        </p:nvSpPr>
        <p:spPr>
          <a:xfrm>
            <a:off x="237523" y="1067269"/>
            <a:ext cx="47174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b="1">
                <a:solidFill>
                  <a:srgbClr val="4E95D9"/>
                </a:solidFill>
                <a:latin typeface="微软雅黑"/>
                <a:ea typeface="微软雅黑"/>
              </a:rPr>
              <a:t>Qwen1.5-7b-Chat</a:t>
            </a:r>
            <a:endParaRPr lang="zh-CN" altLang="en-US"/>
          </a:p>
        </p:txBody>
      </p:sp>
      <p:pic>
        <p:nvPicPr>
          <p:cNvPr id="15" name="图片 14" descr="图片包含 图表&#10;&#10;已自动生成说明">
            <a:extLst>
              <a:ext uri="{FF2B5EF4-FFF2-40B4-BE49-F238E27FC236}">
                <a16:creationId xmlns:a16="http://schemas.microsoft.com/office/drawing/2014/main" id="{0B8A7DC8-C3A4-77DB-ECAD-96634926B8DB}"/>
              </a:ext>
            </a:extLst>
          </p:cNvPr>
          <p:cNvPicPr>
            <a:picLocks noChangeAspect="1"/>
          </p:cNvPicPr>
          <p:nvPr/>
        </p:nvPicPr>
        <p:blipFill>
          <a:blip r:embed="rId4"/>
          <a:stretch>
            <a:fillRect/>
          </a:stretch>
        </p:blipFill>
        <p:spPr>
          <a:xfrm>
            <a:off x="6105336" y="1713073"/>
            <a:ext cx="6098107" cy="4655126"/>
          </a:xfrm>
          <a:prstGeom prst="rect">
            <a:avLst/>
          </a:prstGeom>
        </p:spPr>
      </p:pic>
      <p:pic>
        <p:nvPicPr>
          <p:cNvPr id="17" name="图片 16" descr="图片包含 文本&#10;&#10;已自动生成说明">
            <a:extLst>
              <a:ext uri="{FF2B5EF4-FFF2-40B4-BE49-F238E27FC236}">
                <a16:creationId xmlns:a16="http://schemas.microsoft.com/office/drawing/2014/main" id="{DD506BFE-3558-0DB4-FC56-092D86931451}"/>
              </a:ext>
            </a:extLst>
          </p:cNvPr>
          <p:cNvPicPr>
            <a:picLocks noChangeAspect="1"/>
          </p:cNvPicPr>
          <p:nvPr/>
        </p:nvPicPr>
        <p:blipFill rotWithShape="1">
          <a:blip r:embed="rId5"/>
          <a:srcRect l="54621" t="12598" b="28261"/>
          <a:stretch/>
        </p:blipFill>
        <p:spPr>
          <a:xfrm>
            <a:off x="9564405" y="2185"/>
            <a:ext cx="2260537" cy="1593481"/>
          </a:xfrm>
          <a:prstGeom prst="rect">
            <a:avLst/>
          </a:prstGeom>
        </p:spPr>
      </p:pic>
    </p:spTree>
    <p:extLst>
      <p:ext uri="{BB962C8B-B14F-4D97-AF65-F5344CB8AC3E}">
        <p14:creationId xmlns:p14="http://schemas.microsoft.com/office/powerpoint/2010/main" val="70622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2155C21-02A7-9427-F0D0-8D8DCA652611}"/>
              </a:ext>
            </a:extLst>
          </p:cNvPr>
          <p:cNvSpPr txBox="1"/>
          <p:nvPr/>
        </p:nvSpPr>
        <p:spPr>
          <a:xfrm>
            <a:off x="239843" y="131182"/>
            <a:ext cx="4676932" cy="646331"/>
          </a:xfrm>
          <a:prstGeom prst="rect">
            <a:avLst/>
          </a:prstGeom>
          <a:noFill/>
        </p:spPr>
        <p:txBody>
          <a:bodyPr wrap="square" lIns="91440" tIns="45720" rIns="91440" bIns="45720" rtlCol="0" anchor="t">
            <a:spAutoFit/>
          </a:bodyPr>
          <a:lstStyle/>
          <a:p>
            <a:r>
              <a:rPr lang="en-US" altLang="zh-CN" sz="3600" b="1">
                <a:solidFill>
                  <a:schemeClr val="tx2">
                    <a:lumMod val="75000"/>
                    <a:lumOff val="25000"/>
                  </a:schemeClr>
                </a:solidFill>
                <a:latin typeface="微软雅黑"/>
                <a:ea typeface="微软雅黑"/>
              </a:rPr>
              <a:t>SFT</a:t>
            </a:r>
            <a:endParaRPr lang="en-US" altLang="zh-CN" sz="3600" b="1">
              <a:solidFill>
                <a:schemeClr val="tx2">
                  <a:lumMod val="75000"/>
                  <a:lumOff val="25000"/>
                </a:schemeClr>
              </a:solidFill>
              <a:latin typeface="微软雅黑" panose="020B0503020204020204" pitchFamily="34" charset="-122"/>
              <a:ea typeface="微软雅黑" panose="020B0503020204020204" pitchFamily="34" charset="-122"/>
            </a:endParaRPr>
          </a:p>
        </p:txBody>
      </p:sp>
      <p:sp>
        <p:nvSpPr>
          <p:cNvPr id="7" name="矩形 7">
            <a:extLst>
              <a:ext uri="{FF2B5EF4-FFF2-40B4-BE49-F238E27FC236}">
                <a16:creationId xmlns:a16="http://schemas.microsoft.com/office/drawing/2014/main" id="{62942988-5758-84EC-130E-0600ABA19496}"/>
              </a:ext>
            </a:extLst>
          </p:cNvPr>
          <p:cNvSpPr/>
          <p:nvPr/>
        </p:nvSpPr>
        <p:spPr>
          <a:xfrm>
            <a:off x="359281" y="777514"/>
            <a:ext cx="3936494" cy="10938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lide Number Placeholder 7">
            <a:extLst>
              <a:ext uri="{FF2B5EF4-FFF2-40B4-BE49-F238E27FC236}">
                <a16:creationId xmlns:a16="http://schemas.microsoft.com/office/drawing/2014/main" id="{C478D938-5343-5FAF-05CC-EF92B1DF4DEA}"/>
              </a:ext>
            </a:extLst>
          </p:cNvPr>
          <p:cNvSpPr>
            <a:spLocks noGrp="1"/>
          </p:cNvSpPr>
          <p:nvPr>
            <p:ph type="sldNum" sz="quarter" idx="12"/>
          </p:nvPr>
        </p:nvSpPr>
        <p:spPr/>
        <p:txBody>
          <a:bodyPr/>
          <a:lstStyle/>
          <a:p>
            <a:fld id="{B164CFA3-900C-4022-9771-48E0A9E1BF76}" type="slidenum">
              <a:rPr lang="en-US" smtClean="0"/>
              <a:t>9</a:t>
            </a:fld>
            <a:endParaRPr lang="en-US"/>
          </a:p>
        </p:txBody>
      </p:sp>
      <p:sp>
        <p:nvSpPr>
          <p:cNvPr id="13" name="文本框 12">
            <a:extLst>
              <a:ext uri="{FF2B5EF4-FFF2-40B4-BE49-F238E27FC236}">
                <a16:creationId xmlns:a16="http://schemas.microsoft.com/office/drawing/2014/main" id="{3B46DE93-2A16-A0FE-E585-D2A5B43902AA}"/>
              </a:ext>
            </a:extLst>
          </p:cNvPr>
          <p:cNvSpPr txBox="1"/>
          <p:nvPr/>
        </p:nvSpPr>
        <p:spPr>
          <a:xfrm>
            <a:off x="5457604" y="1050365"/>
            <a:ext cx="49108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b="1" err="1">
                <a:solidFill>
                  <a:srgbClr val="4E95D9"/>
                </a:solidFill>
                <a:latin typeface="微软雅黑"/>
                <a:ea typeface="微软雅黑"/>
              </a:rPr>
              <a:t>DeepSpeed</a:t>
            </a:r>
            <a:r>
              <a:rPr lang="en-US" altLang="zh-CN" sz="3600" b="1">
                <a:solidFill>
                  <a:srgbClr val="4E95D9"/>
                </a:solidFill>
                <a:latin typeface="微软雅黑"/>
                <a:ea typeface="微软雅黑"/>
              </a:rPr>
              <a:t>(ZeRO-3)</a:t>
            </a:r>
          </a:p>
        </p:txBody>
      </p:sp>
      <p:pic>
        <p:nvPicPr>
          <p:cNvPr id="14" name="图片 13" descr="在这里插入图片描述">
            <a:extLst>
              <a:ext uri="{FF2B5EF4-FFF2-40B4-BE49-F238E27FC236}">
                <a16:creationId xmlns:a16="http://schemas.microsoft.com/office/drawing/2014/main" id="{4DDA4C7D-F666-EEF0-AA1B-1BC16F1341A2}"/>
              </a:ext>
            </a:extLst>
          </p:cNvPr>
          <p:cNvPicPr>
            <a:picLocks noChangeAspect="1"/>
          </p:cNvPicPr>
          <p:nvPr/>
        </p:nvPicPr>
        <p:blipFill rotWithShape="1">
          <a:blip r:embed="rId3"/>
          <a:srcRect t="2857" r="2008" b="1818"/>
          <a:stretch/>
        </p:blipFill>
        <p:spPr>
          <a:xfrm>
            <a:off x="4656757" y="1692815"/>
            <a:ext cx="3722052" cy="2405624"/>
          </a:xfrm>
          <a:prstGeom prst="rect">
            <a:avLst/>
          </a:prstGeom>
        </p:spPr>
      </p:pic>
      <p:pic>
        <p:nvPicPr>
          <p:cNvPr id="2" name="图片 1">
            <a:extLst>
              <a:ext uri="{FF2B5EF4-FFF2-40B4-BE49-F238E27FC236}">
                <a16:creationId xmlns:a16="http://schemas.microsoft.com/office/drawing/2014/main" id="{A62FD866-E296-E5C2-AB3B-BADB9DA89B12}"/>
              </a:ext>
            </a:extLst>
          </p:cNvPr>
          <p:cNvPicPr>
            <a:picLocks noChangeAspect="1"/>
          </p:cNvPicPr>
          <p:nvPr/>
        </p:nvPicPr>
        <p:blipFill rotWithShape="1">
          <a:blip r:embed="rId4"/>
          <a:srcRect t="-1453" r="163" b="10769"/>
          <a:stretch/>
        </p:blipFill>
        <p:spPr>
          <a:xfrm>
            <a:off x="8386825" y="1815761"/>
            <a:ext cx="3717914" cy="2168374"/>
          </a:xfrm>
          <a:prstGeom prst="rect">
            <a:avLst/>
          </a:prstGeom>
        </p:spPr>
      </p:pic>
      <p:sp>
        <p:nvSpPr>
          <p:cNvPr id="3" name="文本框 2">
            <a:extLst>
              <a:ext uri="{FF2B5EF4-FFF2-40B4-BE49-F238E27FC236}">
                <a16:creationId xmlns:a16="http://schemas.microsoft.com/office/drawing/2014/main" id="{FC046A09-4920-1516-B05F-3E521BAD9734}"/>
              </a:ext>
            </a:extLst>
          </p:cNvPr>
          <p:cNvSpPr txBox="1"/>
          <p:nvPr/>
        </p:nvSpPr>
        <p:spPr>
          <a:xfrm>
            <a:off x="360218" y="103909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b="1" err="1">
                <a:solidFill>
                  <a:srgbClr val="4E95D9"/>
                </a:solidFill>
                <a:latin typeface="微软雅黑"/>
                <a:ea typeface="等线"/>
              </a:rPr>
              <a:t>AdaLoRA</a:t>
            </a:r>
          </a:p>
        </p:txBody>
      </p:sp>
      <p:pic>
        <p:nvPicPr>
          <p:cNvPr id="4" name="图片 3" descr="表格&#10;&#10;已自动生成说明">
            <a:extLst>
              <a:ext uri="{FF2B5EF4-FFF2-40B4-BE49-F238E27FC236}">
                <a16:creationId xmlns:a16="http://schemas.microsoft.com/office/drawing/2014/main" id="{E9BF1DE6-CE00-56B7-C924-340B6BF0C3A6}"/>
              </a:ext>
            </a:extLst>
          </p:cNvPr>
          <p:cNvPicPr>
            <a:picLocks noChangeAspect="1"/>
          </p:cNvPicPr>
          <p:nvPr/>
        </p:nvPicPr>
        <p:blipFill>
          <a:blip r:embed="rId5"/>
          <a:stretch>
            <a:fillRect/>
          </a:stretch>
        </p:blipFill>
        <p:spPr>
          <a:xfrm>
            <a:off x="85724" y="1686901"/>
            <a:ext cx="4545072" cy="2176845"/>
          </a:xfrm>
          <a:prstGeom prst="rect">
            <a:avLst/>
          </a:prstGeom>
        </p:spPr>
      </p:pic>
      <p:pic>
        <p:nvPicPr>
          <p:cNvPr id="5" name="图片 4" descr="图示&#10;&#10;已自动生成说明">
            <a:extLst>
              <a:ext uri="{FF2B5EF4-FFF2-40B4-BE49-F238E27FC236}">
                <a16:creationId xmlns:a16="http://schemas.microsoft.com/office/drawing/2014/main" id="{B832803E-049E-00C2-6A9C-CFFFE9538BE2}"/>
              </a:ext>
            </a:extLst>
          </p:cNvPr>
          <p:cNvPicPr>
            <a:picLocks noChangeAspect="1"/>
          </p:cNvPicPr>
          <p:nvPr/>
        </p:nvPicPr>
        <p:blipFill rotWithShape="1">
          <a:blip r:embed="rId6"/>
          <a:srcRect t="-1095" r="-316" b="466"/>
          <a:stretch/>
        </p:blipFill>
        <p:spPr>
          <a:xfrm>
            <a:off x="4634753" y="4127392"/>
            <a:ext cx="5067552" cy="2597132"/>
          </a:xfrm>
          <a:prstGeom prst="rect">
            <a:avLst/>
          </a:prstGeom>
        </p:spPr>
      </p:pic>
      <p:sp>
        <p:nvSpPr>
          <p:cNvPr id="6" name="文本框 5">
            <a:extLst>
              <a:ext uri="{FF2B5EF4-FFF2-40B4-BE49-F238E27FC236}">
                <a16:creationId xmlns:a16="http://schemas.microsoft.com/office/drawing/2014/main" id="{9A43EA56-2448-A836-BE83-4999CA8E6C92}"/>
              </a:ext>
            </a:extLst>
          </p:cNvPr>
          <p:cNvSpPr txBox="1"/>
          <p:nvPr/>
        </p:nvSpPr>
        <p:spPr>
          <a:xfrm>
            <a:off x="264713" y="5105400"/>
            <a:ext cx="41924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3600" b="1">
                <a:solidFill>
                  <a:srgbClr val="4E95D9"/>
                </a:solidFill>
                <a:latin typeface="微软雅黑"/>
                <a:ea typeface="等线"/>
              </a:rPr>
              <a:t>FlashAttention-2</a:t>
            </a:r>
          </a:p>
        </p:txBody>
      </p:sp>
    </p:spTree>
    <p:extLst>
      <p:ext uri="{BB962C8B-B14F-4D97-AF65-F5344CB8AC3E}">
        <p14:creationId xmlns:p14="http://schemas.microsoft.com/office/powerpoint/2010/main" val="222869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6B648E27EB264B8A15CB5DF579534B" ma:contentTypeVersion="18" ma:contentTypeDescription="Create a new document." ma:contentTypeScope="" ma:versionID="3817531cac419eb49d48eb9679dd4a1f">
  <xsd:schema xmlns:xsd="http://www.w3.org/2001/XMLSchema" xmlns:xs="http://www.w3.org/2001/XMLSchema" xmlns:p="http://schemas.microsoft.com/office/2006/metadata/properties" xmlns:ns3="21f65db8-47c7-4f80-b9fd-37f1634f1796" xmlns:ns4="3d2acad9-94f3-48cc-8445-6da37fec90a8" targetNamespace="http://schemas.microsoft.com/office/2006/metadata/properties" ma:root="true" ma:fieldsID="e0bc63a7b590c74656bb481c9c3fbdfc" ns3:_="" ns4:_="">
    <xsd:import namespace="21f65db8-47c7-4f80-b9fd-37f1634f1796"/>
    <xsd:import namespace="3d2acad9-94f3-48cc-8445-6da37fec90a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f65db8-47c7-4f80-b9fd-37f1634f17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2acad9-94f3-48cc-8445-6da37fec90a8"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SharingHintHash" ma:index="2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1f65db8-47c7-4f80-b9fd-37f1634f1796" xsi:nil="true"/>
  </documentManagement>
</p:properties>
</file>

<file path=customXml/itemProps1.xml><?xml version="1.0" encoding="utf-8"?>
<ds:datastoreItem xmlns:ds="http://schemas.openxmlformats.org/officeDocument/2006/customXml" ds:itemID="{C15A408C-B15B-40E8-8A05-BFB0BC6243EF}">
  <ds:schemaRefs>
    <ds:schemaRef ds:uri="21f65db8-47c7-4f80-b9fd-37f1634f1796"/>
    <ds:schemaRef ds:uri="3d2acad9-94f3-48cc-8445-6da37fec90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94E063F-06CF-475A-AE73-2982A18707B5}">
  <ds:schemaRefs>
    <ds:schemaRef ds:uri="http://schemas.microsoft.com/sharepoint/v3/contenttype/forms"/>
  </ds:schemaRefs>
</ds:datastoreItem>
</file>

<file path=customXml/itemProps3.xml><?xml version="1.0" encoding="utf-8"?>
<ds:datastoreItem xmlns:ds="http://schemas.openxmlformats.org/officeDocument/2006/customXml" ds:itemID="{FE226B63-C484-475E-AADD-12EF8C8790BE}">
  <ds:schemaRefs>
    <ds:schemaRef ds:uri="http://schemas.microsoft.com/office/2006/documentManagement/types"/>
    <ds:schemaRef ds:uri="http://schemas.microsoft.com/office/2006/metadata/properties"/>
    <ds:schemaRef ds:uri="http://purl.org/dc/terms/"/>
    <ds:schemaRef ds:uri="http://purl.org/dc/dcmitype/"/>
    <ds:schemaRef ds:uri="http://purl.org/dc/elements/1.1/"/>
    <ds:schemaRef ds:uri="3d2acad9-94f3-48cc-8445-6da37fec90a8"/>
    <ds:schemaRef ds:uri="http://schemas.microsoft.com/office/infopath/2007/PartnerControls"/>
    <ds:schemaRef ds:uri="http://schemas.openxmlformats.org/package/2006/metadata/core-properties"/>
    <ds:schemaRef ds:uri="21f65db8-47c7-4f80-b9fd-37f1634f179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677</Words>
  <Application>Microsoft Office PowerPoint</Application>
  <PresentationFormat>宽屏</PresentationFormat>
  <Paragraphs>225</Paragraphs>
  <Slides>30</Slides>
  <Notes>28</Notes>
  <HiddenSlides>0</HiddenSlides>
  <MMClips>3</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30</vt:i4>
      </vt:variant>
    </vt:vector>
  </HeadingPairs>
  <TitlesOfParts>
    <vt:vector size="39" baseType="lpstr">
      <vt:lpstr>等线</vt:lpstr>
      <vt:lpstr>等线 Light</vt:lpstr>
      <vt:lpstr>微软雅黑</vt:lpstr>
      <vt:lpstr>Aptos</vt:lpstr>
      <vt:lpstr>Aptos Display</vt:lpstr>
      <vt:lpstr>Arial</vt:lpstr>
      <vt:lpstr>Times New Roman</vt:lpstr>
      <vt:lpstr>Office 主题​​</vt:lpstr>
      <vt:lpstr>Office Theme</vt:lpstr>
      <vt:lpstr>Idea King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 King</dc:title>
  <dc:creator>巴勃罗</dc:creator>
  <cp:lastModifiedBy>巴勃罗</cp:lastModifiedBy>
  <cp:revision>2</cp:revision>
  <dcterms:created xsi:type="dcterms:W3CDTF">2024-06-14T05:18:48Z</dcterms:created>
  <dcterms:modified xsi:type="dcterms:W3CDTF">2024-06-22T08:22:07Z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0x010100256B648E27EB264B8A15CB5DF579534B</vt:lpwstr>
  </property>
</Properties>
</file>