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6"/>
  </p:notesMasterIdLst>
  <p:sldIdLst>
    <p:sldId id="256" r:id="rId5"/>
    <p:sldId id="302" r:id="rId6"/>
    <p:sldId id="303" r:id="rId7"/>
    <p:sldId id="304" r:id="rId8"/>
    <p:sldId id="305" r:id="rId9"/>
    <p:sldId id="309" r:id="rId10"/>
    <p:sldId id="263" r:id="rId11"/>
    <p:sldId id="262" r:id="rId12"/>
    <p:sldId id="301" r:id="rId13"/>
    <p:sldId id="308" r:id="rId14"/>
    <p:sldId id="307" r:id="rId1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84C7"/>
    <a:srgbClr val="F7F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BD2B31-C471-7D20-07FB-DF9AB863DA35}" v="569" dt="2023-11-30T02:13:37.556"/>
    <p1510:client id="{5350D26D-F041-4D74-9B91-BE3DF679B9D0}" v="391" dt="2023-11-30T05:45:31.760"/>
    <p1510:client id="{9F342E1E-E01E-B3A4-62AE-D8914F2BA98F}" v="11" dt="2023-11-29T13:00:34.475"/>
    <p1510:client id="{CE54DA50-4DE4-4F07-94D4-FF7DD079F9E8}" v="5" dt="2023-11-29T12:53:21.266"/>
    <p1510:client id="{DF8DF3C9-8470-A779-9D27-294678D14E68}" v="1" dt="2023-11-29T10:38:29.952"/>
  </p1510:revLst>
</p1510:revInfo>
</file>

<file path=ppt/tableStyles.xml><?xml version="1.0" encoding="utf-8"?>
<a:tblStyleLst xmlns:a="http://schemas.openxmlformats.org/drawingml/2006/main" def="{5C22544A-7EE6-4342-B048-85BDC9FD1C3A}">
  <a:tblStyle styleId="{D27102A9-8310-4765-A935-A1911B00CA55}" styleName="浅色样式 1 - 强调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浅色样式 2 - 强调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17" d="100"/>
          <a:sy n="117" d="100"/>
        </p:scale>
        <p:origin x="56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46169C-1133-4F67-B0D0-79BF75CBC3D1}" type="datetimeFigureOut">
              <a:rPr lang="zh-CN" altLang="en-US" smtClean="0"/>
              <a:t>2023/12/06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60B095-97BC-47CF-B418-1A0499C0AE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7278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60B095-97BC-47CF-B418-1A0499C0AE5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1233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User of Manga Reader Platform: ~320million</a:t>
            </a:r>
            <a:endParaRPr lang="zh-CN" altLang="en-US" sz="18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Those target users normally managing multiple Manga Reader Platforms</a:t>
            </a:r>
            <a:endParaRPr lang="zh-CN" altLang="en-US" sz="18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Problems: 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Platforms Isolation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zh-CN" altLang="zh-CN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Reading Habits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Lack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of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customized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source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of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notifications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Solution: Byreader is a manga reader for those issues</a:t>
            </a:r>
            <a:endParaRPr lang="zh-CN" altLang="zh-CN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60B095-97BC-47CF-B418-1A0499C0AE5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6904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Platform Isolation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lt"/>
              <a:sym typeface="微软雅黑" panose="020B0503020204020204" pitchFamily="34" charset="-122"/>
            </a:endParaRPr>
          </a:p>
          <a:p>
            <a:pPr marL="971550" lvl="1"/>
            <a:r>
              <a:rPr lang="zh-CN" altLang="zh-CN">
                <a:latin typeface="微软雅黑" panose="020B0503020204020204" pitchFamily="34" charset="-122"/>
                <a:ea typeface="微软雅黑" panose="020B0503020204020204" pitchFamily="34" charset="-122"/>
                <a:cs typeface="+mn-lt"/>
                <a:sym typeface="微软雅黑" panose="020B0503020204020204" pitchFamily="34" charset="-122"/>
              </a:rPr>
              <a:t>Diversified comics are difficult to read on a single platform due to platform or copyright restrictions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971550" lvl="1"/>
            <a:r>
              <a:rPr lang="zh-CN" altLang="zh-CN">
                <a:latin typeface="微软雅黑" panose="020B0503020204020204" pitchFamily="34" charset="-122"/>
                <a:ea typeface="微软雅黑" panose="020B0503020204020204" pitchFamily="34" charset="-122"/>
                <a:cs typeface="+mn-lt"/>
                <a:sym typeface="微软雅黑" panose="020B0503020204020204" pitchFamily="34" charset="-122"/>
              </a:rPr>
              <a:t>The platform forbids web-side reading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lt"/>
              <a:sym typeface="微软雅黑" panose="020B0503020204020204" pitchFamily="34" charset="-122"/>
            </a:endParaRPr>
          </a:p>
          <a:p>
            <a:pPr marL="971550" lvl="1"/>
            <a:r>
              <a:rPr lang="zh-CN" altLang="zh-CN">
                <a:latin typeface="微软雅黑" panose="020B0503020204020204" pitchFamily="34" charset="-122"/>
                <a:ea typeface="微软雅黑" panose="020B0503020204020204" pitchFamily="34" charset="-122"/>
                <a:cs typeface="+mn-lt"/>
                <a:sym typeface="微软雅黑" panose="020B0503020204020204" pitchFamily="34" charset="-122"/>
              </a:rPr>
              <a:t>Need extra cost to find comics</a:t>
            </a:r>
            <a:endParaRPr lang="zh-CN" altLang="zh-CN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60B095-97BC-47CF-B418-1A0499C0AE5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5511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Reading Habits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lt"/>
              <a:sym typeface="微软雅黑" panose="020B0503020204020204" pitchFamily="34" charset="-122"/>
            </a:endParaRPr>
          </a:p>
          <a:p>
            <a:pPr marL="971550" lvl="1"/>
            <a:r>
              <a:rPr lang="zh-CN" altLang="zh-CN">
                <a:latin typeface="微软雅黑" panose="020B0503020204020204" pitchFamily="34" charset="-122"/>
                <a:ea typeface="微软雅黑" panose="020B0503020204020204" pitchFamily="34" charset="-122"/>
                <a:cs typeface="+mn-lt"/>
                <a:sym typeface="微软雅黑" panose="020B0503020204020204" pitchFamily="34" charset="-122"/>
              </a:rPr>
              <a:t>Different interface settings for different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lt"/>
              <a:sym typeface="微软雅黑" panose="020B0503020204020204" pitchFamily="34" charset="-122"/>
            </a:endParaRPr>
          </a:p>
          <a:p>
            <a:pPr marL="971550" lvl="1"/>
            <a:r>
              <a:rPr lang="zh-CN" altLang="zh-CN">
                <a:latin typeface="微软雅黑" panose="020B0503020204020204" pitchFamily="34" charset="-122"/>
                <a:ea typeface="微软雅黑" panose="020B0503020204020204" pitchFamily="34" charset="-122"/>
                <a:cs typeface="+mn-lt"/>
                <a:sym typeface="微软雅黑" panose="020B0503020204020204" pitchFamily="34" charset="-122"/>
              </a:rPr>
              <a:t>Web side vs platform side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lt"/>
              <a:sym typeface="微软雅黑" panose="020B0503020204020204" pitchFamily="34" charset="-122"/>
            </a:endParaRPr>
          </a:p>
          <a:p>
            <a:pPr marL="971550" lvl="1"/>
            <a:r>
              <a:rPr lang="zh-CN" altLang="zh-CN">
                <a:latin typeface="微软雅黑" panose="020B0503020204020204" pitchFamily="34" charset="-122"/>
                <a:ea typeface="微软雅黑" panose="020B0503020204020204" pitchFamily="34" charset="-122"/>
                <a:cs typeface="+mn-lt"/>
                <a:sym typeface="微软雅黑" panose="020B0503020204020204" pitchFamily="34" charset="-122"/>
              </a:rPr>
              <a:t>difficult to unify</a:t>
            </a:r>
            <a:endParaRPr lang="zh-CN" altLang="zh-CN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60B095-97BC-47CF-B418-1A0499C0AE56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21970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User of Manga Reader Platform: ~320million</a:t>
            </a:r>
            <a:endParaRPr lang="zh-CN" altLang="en-US" sz="18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Those target users normally managing multiple Manga Reader Platforms</a:t>
            </a:r>
            <a:endParaRPr lang="zh-CN" altLang="en-US" sz="18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Problems: 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Platforms Isolation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zh-CN" altLang="zh-CN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Reading Habits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Lack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of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customized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source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of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notifications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Solution: Byreader is a manga reader for those issues</a:t>
            </a:r>
            <a:endParaRPr lang="zh-CN" altLang="zh-CN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60B095-97BC-47CF-B418-1A0499C0AE5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66471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Image generation: txt2img,img2img,</a:t>
            </a:r>
            <a:r>
              <a:rPr lang="zh-CN" altLang="en-US"/>
              <a:t> </a:t>
            </a:r>
            <a:r>
              <a:rPr lang="en-US" altLang="zh-CN"/>
              <a:t>augmentation, high quality</a:t>
            </a:r>
          </a:p>
          <a:p>
            <a:r>
              <a:rPr lang="en-US" altLang="zh-CN"/>
              <a:t>Molecule </a:t>
            </a:r>
            <a:r>
              <a:rPr lang="en-US" altLang="zh-CN" err="1"/>
              <a:t>generataion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F2CA0-7F03-47B5-B67A-554E643BD4C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1133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Image generation: txt2img,img2img,</a:t>
            </a:r>
            <a:r>
              <a:rPr lang="zh-CN" altLang="en-US"/>
              <a:t> </a:t>
            </a:r>
            <a:r>
              <a:rPr lang="en-US" altLang="zh-CN"/>
              <a:t>augmentation, high quality</a:t>
            </a:r>
          </a:p>
          <a:p>
            <a:r>
              <a:rPr lang="en-US" altLang="zh-CN"/>
              <a:t>Molecule </a:t>
            </a:r>
            <a:r>
              <a:rPr lang="en-US" altLang="zh-CN" err="1"/>
              <a:t>generataion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F2CA0-7F03-47B5-B67A-554E643BD4C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7688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33CC23B-CF7A-29CA-E4D1-981630001A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5EC6767-7BE0-694F-CA77-ABD18FE63E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748451-C89B-A72B-F65F-52739DDEA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A916-AB8A-4E2A-91DC-8A4DE584B124}" type="datetimeFigureOut">
              <a:rPr lang="zh-CN" altLang="en-US" smtClean="0"/>
              <a:t>2023/12/06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D0C9B1-7DBD-8724-1945-AAE63D12E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6EFCC7-95E6-A031-4620-D0314866A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EB82-7996-4EFC-B63C-D123B220FE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9625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048522-86DC-9E88-57BB-FBE4FE640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B91B678-AFFD-3B9A-9A68-3858F8C1B8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2741A81-4690-9F5E-FAE8-368F45EF0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A916-AB8A-4E2A-91DC-8A4DE584B124}" type="datetimeFigureOut">
              <a:rPr lang="zh-CN" altLang="en-US" smtClean="0"/>
              <a:t>2023/12/06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55DC2E4-A17E-5D13-BB59-18D2C6FB7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454BBC-53B2-A18D-8FB3-7024285E1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EB82-7996-4EFC-B63C-D123B220FE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659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1C4274E-0A8C-794D-BBDB-618C2F749E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D1B158D-428D-14A0-84FC-BBE3E76EAA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0F9DC61-0E06-44AA-902A-B4958BB4B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A916-AB8A-4E2A-91DC-8A4DE584B124}" type="datetimeFigureOut">
              <a:rPr lang="zh-CN" altLang="en-US" smtClean="0"/>
              <a:t>2023/12/06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BE43D9B-60B2-AA6B-5D35-513F2DD97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FA6AA72-1177-CA0A-416F-781661992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EB82-7996-4EFC-B63C-D123B220FE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3502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AB5836-A88B-229A-46E2-6BF552B1B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13E161-4978-C0E7-D964-F7FCCA1B3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30DB5BB-4BCF-0A9F-104C-90B0EEB19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A916-AB8A-4E2A-91DC-8A4DE584B124}" type="datetimeFigureOut">
              <a:rPr lang="zh-CN" altLang="en-US" smtClean="0"/>
              <a:t>2023/12/06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AD0410C-3F27-E6F4-7EFC-338ACCC65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C8E802B-E33B-C27B-F43D-509E75AD6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EB82-7996-4EFC-B63C-D123B220FE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6980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D671CD-DC52-3845-DD71-3A3261B82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14CF94E-CDE8-D104-3CDD-AE713CB24F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A4C644-8059-DA38-D49D-C1857BF4E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A916-AB8A-4E2A-91DC-8A4DE584B124}" type="datetimeFigureOut">
              <a:rPr lang="zh-CN" altLang="en-US" smtClean="0"/>
              <a:t>2023/12/06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EC0631C-4BA1-D1DD-943D-23CCBD16A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23814A1-E343-35FC-C7D8-4B2BE9EAA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EB82-7996-4EFC-B63C-D123B220FE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2179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8563F8-FE84-0FBF-F2ED-C793CA28B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210F82-AFD8-C8E4-F307-94E6051F8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E7A1DDA-9472-2EBB-C328-2E140D5959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A3FF40-13CD-60E7-08D4-3E33A21F3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A916-AB8A-4E2A-91DC-8A4DE584B124}" type="datetimeFigureOut">
              <a:rPr lang="zh-CN" altLang="en-US" smtClean="0"/>
              <a:t>2023/12/06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F854AAE-8E4C-A33E-6673-50A067CEF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1580C1B-6FE9-1235-F8DA-CDBAF49FD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EB82-7996-4EFC-B63C-D123B220FE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0822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C789EB-4F9F-854F-EE92-F2DC1D6F1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1B98AD-06E3-1591-42A7-D458D125BA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0E1009F-C5C1-3F78-0511-F6FC433596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75FF33C-D526-10EB-3C05-1A44149E94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4CEE1AA-B300-6156-CD9B-C42DCB72ED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D9D9C4-2F7D-BAAA-E2B7-B0FA516F8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A916-AB8A-4E2A-91DC-8A4DE584B124}" type="datetimeFigureOut">
              <a:rPr lang="zh-CN" altLang="en-US" smtClean="0"/>
              <a:t>2023/12/06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ED8A24A-794D-CFCC-92B6-F22777A77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F0EA1D6-6F16-B3F5-F737-BF22803BE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EB82-7996-4EFC-B63C-D123B220FE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932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D15F02-E137-A636-8294-E6DC44B0A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98DF3FC-BBB3-C19D-9CE0-F0A141EF1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A916-AB8A-4E2A-91DC-8A4DE584B124}" type="datetimeFigureOut">
              <a:rPr lang="zh-CN" altLang="en-US" smtClean="0"/>
              <a:t>2023/12/06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D11FF9-B686-11DB-9EF6-1B2A0AD8C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3AF59A8-F14F-8B3E-0766-C8A92CE10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EB82-7996-4EFC-B63C-D123B220FE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9351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DDA9F7F-0CA9-9E5B-BFDA-96B5015FA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A916-AB8A-4E2A-91DC-8A4DE584B124}" type="datetimeFigureOut">
              <a:rPr lang="zh-CN" altLang="en-US" smtClean="0"/>
              <a:t>2023/12/06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6934CF8-C9E7-7338-9D66-EAE855981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56EC3B4-3413-4B6B-A4AA-38B3373D8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EB82-7996-4EFC-B63C-D123B220FE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306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B84611-B879-2472-D4DC-3AA1E7DF0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4396EC5-A4C4-A893-A8E8-417C09419C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EBCF259-AF28-CA31-106D-C7C0EB7845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48328AC-A19A-51B0-61ED-A6C38967D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A916-AB8A-4E2A-91DC-8A4DE584B124}" type="datetimeFigureOut">
              <a:rPr lang="zh-CN" altLang="en-US" smtClean="0"/>
              <a:t>2023/12/06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16F1BF-9DAD-3DB3-B856-F3213BE24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36EC7AF-B489-0392-C251-0CF0B32C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EB82-7996-4EFC-B63C-D123B220FE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3431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B06A2D-71D9-BD58-02E5-0759A2BC0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05C2198-C5FF-B746-0070-871FF7FD0F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D4DC36-D1F9-378F-F76A-98E5CDEA83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8622615-0F5D-1966-11A7-A65BC98D9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A916-AB8A-4E2A-91DC-8A4DE584B124}" type="datetimeFigureOut">
              <a:rPr lang="zh-CN" altLang="en-US" smtClean="0"/>
              <a:t>2023/12/06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FA68EE8-2241-7F65-3491-3BACD192C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D2679C-582E-B0A4-4F44-19E394E6F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EB82-7996-4EFC-B63C-D123B220FE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4742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24E0301-3BAB-3B41-3D0B-A024A182C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2879989-9B57-E620-44F3-A94EC7DA80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563792B-C983-BA81-E32C-9F91181337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57A916-AB8A-4E2A-91DC-8A4DE584B124}" type="datetimeFigureOut">
              <a:rPr lang="zh-CN" altLang="en-US" smtClean="0"/>
              <a:t>2023/12/06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AE9673-8E46-D058-AA8C-7063738F7B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CA872F-4F88-04FA-1F8A-714E960D97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90DEB82-7996-4EFC-B63C-D123B220FE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629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8.svg"/><Relationship Id="rId4" Type="http://schemas.openxmlformats.org/officeDocument/2006/relationships/image" Target="../media/image3.sv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microsoft.com/office/2007/relationships/hdphoto" Target="../media/hdphoto1.wdp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10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31F93AC-C0E5-5080-E3C7-3699D86973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C757B6EE-7F6C-D30E-A052-70051ACBCC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altLang="zh-CN" sz="13800" err="1">
                <a:solidFill>
                  <a:srgbClr val="FFFFFF"/>
                </a:solidFill>
                <a:latin typeface="微软雅黑"/>
                <a:ea typeface="微软雅黑"/>
                <a:sym typeface="微软雅黑" panose="020B0503020204020204" pitchFamily="34" charset="-122"/>
              </a:rPr>
              <a:t>Byreader</a:t>
            </a:r>
            <a:endParaRPr lang="zh-CN" altLang="en-US" sz="138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792B7CD-FE83-8CD6-C3FE-C54D4317D8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altLang="zh-CN" sz="2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Convenient, Consistent, Customized</a:t>
            </a:r>
          </a:p>
        </p:txBody>
      </p:sp>
    </p:spTree>
    <p:extLst>
      <p:ext uri="{BB962C8B-B14F-4D97-AF65-F5344CB8AC3E}">
        <p14:creationId xmlns:p14="http://schemas.microsoft.com/office/powerpoint/2010/main" val="30295595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7AD539C4-ACBD-5089-02D6-471ED1A3253C}"/>
              </a:ext>
            </a:extLst>
          </p:cNvPr>
          <p:cNvSpPr txBox="1"/>
          <p:nvPr/>
        </p:nvSpPr>
        <p:spPr>
          <a:xfrm>
            <a:off x="264218" y="196187"/>
            <a:ext cx="164949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CN" sz="3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微软雅黑"/>
                <a:ea typeface="微软雅黑"/>
                <a:sym typeface="微软雅黑" panose="020B0503020204020204" pitchFamily="34" charset="-122"/>
              </a:rPr>
              <a:t>Credit</a:t>
            </a:r>
            <a:endParaRPr lang="zh-CN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4A25D7D-79CC-FFEC-9F23-17F50FD1E7C6}"/>
              </a:ext>
            </a:extLst>
          </p:cNvPr>
          <p:cNvSpPr/>
          <p:nvPr/>
        </p:nvSpPr>
        <p:spPr>
          <a:xfrm>
            <a:off x="359282" y="777513"/>
            <a:ext cx="1443392" cy="12382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aphicFrame>
        <p:nvGraphicFramePr>
          <p:cNvPr id="49" name="内容占位符 48">
            <a:extLst>
              <a:ext uri="{FF2B5EF4-FFF2-40B4-BE49-F238E27FC236}">
                <a16:creationId xmlns:a16="http://schemas.microsoft.com/office/drawing/2014/main" id="{836590C7-4330-D053-7997-072DF0020C0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3317392"/>
              </p:ext>
            </p:extLst>
          </p:nvPr>
        </p:nvGraphicFramePr>
        <p:xfrm>
          <a:off x="846666" y="1825037"/>
          <a:ext cx="10503840" cy="400405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5251920">
                  <a:extLst>
                    <a:ext uri="{9D8B030D-6E8A-4147-A177-3AD203B41FA5}">
                      <a16:colId xmlns:a16="http://schemas.microsoft.com/office/drawing/2014/main" val="2086410264"/>
                    </a:ext>
                  </a:extLst>
                </a:gridCol>
                <a:gridCol w="5251920">
                  <a:extLst>
                    <a:ext uri="{9D8B030D-6E8A-4147-A177-3AD203B41FA5}">
                      <a16:colId xmlns:a16="http://schemas.microsoft.com/office/drawing/2014/main" val="1561829136"/>
                    </a:ext>
                  </a:extLst>
                </a:gridCol>
              </a:tblGrid>
              <a:tr h="979086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CN" altLang="en-US" sz="3200"/>
                        <a:t>Member</a:t>
                      </a:r>
                      <a:endParaRPr lang="zh-CN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/>
                        <a:t>Tasks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762882"/>
                  </a:ext>
                </a:extLst>
              </a:tr>
              <a:tr h="97908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/>
                        <a:t>Lau Yuet Hei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/>
                        <a:t>Marketing investigating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9953467"/>
                  </a:ext>
                </a:extLst>
              </a:tr>
              <a:tr h="97908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/>
                        <a:t>Shen Xinjie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/>
                        <a:t>Main proposal design; Product manager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4542083"/>
                  </a:ext>
                </a:extLst>
              </a:tr>
              <a:tr h="97908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/>
                        <a:t>Chen Guanlin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/>
                        <a:t>Solution implementation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22343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63537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5B8F845-6491-18FC-053D-A57DEBF8E1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0636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altLang="zh-CN" sz="23900" b="1">
                <a:solidFill>
                  <a:schemeClr val="tx2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Q&amp;A</a:t>
            </a:r>
            <a:endParaRPr lang="zh-CN" altLang="en-US" sz="23900" b="1">
              <a:solidFill>
                <a:schemeClr val="tx2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4A25D7D-79CC-FFEC-9F23-17F50FD1E7C6}"/>
              </a:ext>
            </a:extLst>
          </p:cNvPr>
          <p:cNvSpPr/>
          <p:nvPr/>
        </p:nvSpPr>
        <p:spPr>
          <a:xfrm>
            <a:off x="359281" y="777513"/>
            <a:ext cx="2547205" cy="6500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AD539C4-ACBD-5089-02D6-471ED1A3253C}"/>
              </a:ext>
            </a:extLst>
          </p:cNvPr>
          <p:cNvSpPr txBox="1"/>
          <p:nvPr/>
        </p:nvSpPr>
        <p:spPr>
          <a:xfrm>
            <a:off x="264218" y="196187"/>
            <a:ext cx="4676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chemeClr val="tx2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Thank you</a:t>
            </a:r>
            <a:endParaRPr lang="zh-CN" altLang="en-US" sz="3600" b="1">
              <a:solidFill>
                <a:schemeClr val="tx2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250348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F4E6BB93-0950-C3A6-FEC9-FE3DF31E28FA}"/>
              </a:ext>
            </a:extLst>
          </p:cNvPr>
          <p:cNvSpPr/>
          <p:nvPr/>
        </p:nvSpPr>
        <p:spPr>
          <a:xfrm>
            <a:off x="359281" y="777514"/>
            <a:ext cx="2713928" cy="10938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2155C21-02A7-9427-F0D0-8D8DCA652611}"/>
              </a:ext>
            </a:extLst>
          </p:cNvPr>
          <p:cNvSpPr txBox="1"/>
          <p:nvPr/>
        </p:nvSpPr>
        <p:spPr>
          <a:xfrm>
            <a:off x="239843" y="131182"/>
            <a:ext cx="4676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chemeClr val="tx2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Background</a:t>
            </a:r>
            <a:endParaRPr lang="zh-CN" altLang="en-US" sz="3600" b="1">
              <a:solidFill>
                <a:schemeClr val="tx2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744F0A4F-2C71-6643-2CFB-4B52A624598B}"/>
              </a:ext>
            </a:extLst>
          </p:cNvPr>
          <p:cNvSpPr txBox="1"/>
          <p:nvPr/>
        </p:nvSpPr>
        <p:spPr>
          <a:xfrm>
            <a:off x="536378" y="4490421"/>
            <a:ext cx="39188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>
                <a:solidFill>
                  <a:schemeClr val="tx2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User of Manga Reader Platform </a:t>
            </a:r>
            <a:endParaRPr lang="en-US" altLang="zh-CN">
              <a:solidFill>
                <a:schemeClr val="tx2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ctr"/>
            <a:r>
              <a:rPr lang="zh-CN" altLang="en-US" b="1">
                <a:solidFill>
                  <a:schemeClr val="tx2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~320million</a:t>
            </a:r>
          </a:p>
        </p:txBody>
      </p:sp>
      <p:pic>
        <p:nvPicPr>
          <p:cNvPr id="23" name="图形 22">
            <a:extLst>
              <a:ext uri="{FF2B5EF4-FFF2-40B4-BE49-F238E27FC236}">
                <a16:creationId xmlns:a16="http://schemas.microsoft.com/office/drawing/2014/main" id="{2C3135B5-B471-108C-386C-A8F690D832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31870" y="2135093"/>
            <a:ext cx="2127872" cy="212787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32410152-A194-AF9B-A384-A495C872AB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1278" y="671375"/>
            <a:ext cx="1229442" cy="1233725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2BE78A9E-FDBC-0869-CB60-FE8C28FEFE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88802" y1="42911" x2="88953" y2="52616"/>
                        <a14:foregroundMark x1="88663" y1="34012" x2="88674" y2="34708"/>
                        <a14:backgroundMark x1="91860" y1="34012" x2="93605" y2="418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29544" y="2137608"/>
            <a:ext cx="1532911" cy="1532911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31D53AF0-1D57-0EB6-4DA2-9EF4A55040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76942" y="3903027"/>
            <a:ext cx="1238115" cy="1233725"/>
          </a:xfrm>
          <a:prstGeom prst="rect">
            <a:avLst/>
          </a:prstGeom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AC096F76-7FE1-B351-4525-8817DEE9FE4A}"/>
              </a:ext>
            </a:extLst>
          </p:cNvPr>
          <p:cNvSpPr txBox="1"/>
          <p:nvPr/>
        </p:nvSpPr>
        <p:spPr>
          <a:xfrm>
            <a:off x="4136571" y="5369261"/>
            <a:ext cx="39188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···</a:t>
            </a:r>
            <a:endParaRPr lang="zh-CN" altLang="en-US" b="1">
              <a:solidFill>
                <a:schemeClr val="tx2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30A43E70-9CE0-222D-9F38-FD797C46219C}"/>
              </a:ext>
            </a:extLst>
          </p:cNvPr>
          <p:cNvSpPr txBox="1"/>
          <p:nvPr/>
        </p:nvSpPr>
        <p:spPr>
          <a:xfrm>
            <a:off x="4033443" y="5863459"/>
            <a:ext cx="39188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>
                <a:solidFill>
                  <a:schemeClr val="tx2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M</a:t>
            </a:r>
            <a:r>
              <a:rPr lang="zh-CN" altLang="en-US">
                <a:solidFill>
                  <a:schemeClr val="tx2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anaging </a:t>
            </a:r>
            <a:r>
              <a:rPr lang="zh-CN" altLang="en-US" b="1">
                <a:solidFill>
                  <a:schemeClr val="tx2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multiple</a:t>
            </a:r>
            <a:r>
              <a:rPr lang="zh-CN" altLang="en-US">
                <a:solidFill>
                  <a:schemeClr val="tx2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Manga Reader Platforms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EE345214-560D-EB56-2A04-8C403981DA96}"/>
              </a:ext>
            </a:extLst>
          </p:cNvPr>
          <p:cNvSpPr txBox="1"/>
          <p:nvPr/>
        </p:nvSpPr>
        <p:spPr>
          <a:xfrm>
            <a:off x="7736764" y="3985734"/>
            <a:ext cx="40539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altLang="zh-CN" sz="2400" b="1">
                <a:solidFill>
                  <a:schemeClr val="tx2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Lack</a:t>
            </a:r>
            <a:r>
              <a:rPr lang="zh-CN" altLang="en-US" sz="2400" b="1">
                <a:solidFill>
                  <a:schemeClr val="tx2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 sz="2400" b="1">
                <a:solidFill>
                  <a:schemeClr val="tx2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of</a:t>
            </a:r>
            <a:r>
              <a:rPr lang="zh-CN" altLang="en-US" sz="2400" b="1">
                <a:solidFill>
                  <a:schemeClr val="tx2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endParaRPr lang="en-US" altLang="zh-CN" sz="2400" b="1">
              <a:solidFill>
                <a:schemeClr val="tx2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lvl="1"/>
            <a:r>
              <a:rPr lang="en-US" altLang="zh-CN" sz="2400" b="1">
                <a:solidFill>
                  <a:schemeClr val="tx2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customized</a:t>
            </a:r>
            <a:r>
              <a:rPr lang="zh-CN" altLang="en-US" sz="2400" b="1">
                <a:solidFill>
                  <a:schemeClr val="tx2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 sz="2400" b="1">
                <a:solidFill>
                  <a:schemeClr val="tx2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source</a:t>
            </a:r>
            <a:r>
              <a:rPr lang="zh-CN" altLang="en-US" sz="2400" b="1">
                <a:solidFill>
                  <a:schemeClr val="tx2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 sz="2400" b="1">
                <a:solidFill>
                  <a:schemeClr val="tx2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of</a:t>
            </a:r>
            <a:r>
              <a:rPr lang="zh-CN" altLang="en-US" sz="2400" b="1">
                <a:solidFill>
                  <a:schemeClr val="tx2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 sz="2400" b="1">
                <a:solidFill>
                  <a:schemeClr val="tx2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notifications</a:t>
            </a:r>
            <a:endParaRPr lang="zh-CN" altLang="en-US" sz="2400" b="1">
              <a:solidFill>
                <a:schemeClr val="tx2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50257F08-2736-7A8E-678B-0958E8CBCA38}"/>
              </a:ext>
            </a:extLst>
          </p:cNvPr>
          <p:cNvSpPr txBox="1"/>
          <p:nvPr/>
        </p:nvSpPr>
        <p:spPr>
          <a:xfrm>
            <a:off x="7736764" y="1057405"/>
            <a:ext cx="60948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zh-CN" altLang="en-US" sz="2400" b="1">
                <a:solidFill>
                  <a:schemeClr val="tx2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Platforms Isolation</a:t>
            </a:r>
            <a:endParaRPr lang="en-US" altLang="zh-CN" sz="2400" b="1">
              <a:solidFill>
                <a:schemeClr val="tx2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29BE216C-7B91-9A7A-3BE8-53FDAD6AFB4C}"/>
              </a:ext>
            </a:extLst>
          </p:cNvPr>
          <p:cNvSpPr txBox="1"/>
          <p:nvPr/>
        </p:nvSpPr>
        <p:spPr>
          <a:xfrm>
            <a:off x="7736764" y="2488565"/>
            <a:ext cx="68751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altLang="zh-CN" sz="2400" b="1">
                <a:solidFill>
                  <a:schemeClr val="tx2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Inconsistent</a:t>
            </a:r>
          </a:p>
          <a:p>
            <a:pPr lvl="1"/>
            <a:r>
              <a:rPr lang="zh-CN" altLang="zh-CN" sz="2400" b="1">
                <a:solidFill>
                  <a:schemeClr val="tx2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Reading Habits</a:t>
            </a:r>
            <a:endParaRPr lang="zh-CN" altLang="en-US" sz="2400" b="1">
              <a:solidFill>
                <a:schemeClr val="tx2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42" name="图形 41">
            <a:extLst>
              <a:ext uri="{FF2B5EF4-FFF2-40B4-BE49-F238E27FC236}">
                <a16:creationId xmlns:a16="http://schemas.microsoft.com/office/drawing/2014/main" id="{03C5EEA3-90E6-7E73-5E81-075D493343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36764" y="1057405"/>
            <a:ext cx="461665" cy="461665"/>
          </a:xfrm>
          <a:prstGeom prst="rect">
            <a:avLst/>
          </a:prstGeom>
        </p:spPr>
      </p:pic>
      <p:pic>
        <p:nvPicPr>
          <p:cNvPr id="43" name="图形 42">
            <a:extLst>
              <a:ext uri="{FF2B5EF4-FFF2-40B4-BE49-F238E27FC236}">
                <a16:creationId xmlns:a16="http://schemas.microsoft.com/office/drawing/2014/main" id="{19F9F73F-2F5C-D347-B759-345C40E5F4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36764" y="2673231"/>
            <a:ext cx="461665" cy="461665"/>
          </a:xfrm>
          <a:prstGeom prst="rect">
            <a:avLst/>
          </a:prstGeom>
        </p:spPr>
      </p:pic>
      <p:pic>
        <p:nvPicPr>
          <p:cNvPr id="44" name="图形 43">
            <a:extLst>
              <a:ext uri="{FF2B5EF4-FFF2-40B4-BE49-F238E27FC236}">
                <a16:creationId xmlns:a16="http://schemas.microsoft.com/office/drawing/2014/main" id="{949680D0-FF7C-255C-E590-0EDB73C9EE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36764" y="4355066"/>
            <a:ext cx="461665" cy="46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5389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F4E6BB93-0950-C3A6-FEC9-FE3DF31E28FA}"/>
              </a:ext>
            </a:extLst>
          </p:cNvPr>
          <p:cNvSpPr/>
          <p:nvPr/>
        </p:nvSpPr>
        <p:spPr>
          <a:xfrm>
            <a:off x="359281" y="777514"/>
            <a:ext cx="2713928" cy="10938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2155C21-02A7-9427-F0D0-8D8DCA652611}"/>
              </a:ext>
            </a:extLst>
          </p:cNvPr>
          <p:cNvSpPr txBox="1"/>
          <p:nvPr/>
        </p:nvSpPr>
        <p:spPr>
          <a:xfrm>
            <a:off x="239843" y="131182"/>
            <a:ext cx="4676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chemeClr val="tx2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Problems</a:t>
            </a:r>
            <a:endParaRPr lang="zh-CN" altLang="en-US" sz="3600" b="1">
              <a:solidFill>
                <a:schemeClr val="tx2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32410152-A194-AF9B-A384-A495C872A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521" y="1317643"/>
            <a:ext cx="1229442" cy="1233725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2BE78A9E-FDBC-0869-CB60-FE8C28FEFE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88802" y1="42911" x2="88953" y2="52616"/>
                        <a14:foregroundMark x1="88663" y1="34012" x2="88674" y2="34708"/>
                        <a14:backgroundMark x1="91860" y1="34012" x2="93605" y2="418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3787" y="2783876"/>
            <a:ext cx="1532911" cy="1532911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31D53AF0-1D57-0EB6-4DA2-9EF4A55040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185" y="4549295"/>
            <a:ext cx="1238115" cy="1233725"/>
          </a:xfrm>
          <a:prstGeom prst="rect">
            <a:avLst/>
          </a:prstGeom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AC096F76-7FE1-B351-4525-8817DEE9FE4A}"/>
              </a:ext>
            </a:extLst>
          </p:cNvPr>
          <p:cNvSpPr txBox="1"/>
          <p:nvPr/>
        </p:nvSpPr>
        <p:spPr>
          <a:xfrm>
            <a:off x="-669186" y="6015529"/>
            <a:ext cx="39188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···</a:t>
            </a:r>
            <a:endParaRPr lang="zh-CN" altLang="en-US" b="1">
              <a:solidFill>
                <a:schemeClr val="tx2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50257F08-2736-7A8E-678B-0958E8CBCA38}"/>
              </a:ext>
            </a:extLst>
          </p:cNvPr>
          <p:cNvSpPr txBox="1"/>
          <p:nvPr/>
        </p:nvSpPr>
        <p:spPr>
          <a:xfrm>
            <a:off x="2931007" y="1703673"/>
            <a:ext cx="60948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zh-CN" altLang="en-US" sz="2400" b="1">
                <a:solidFill>
                  <a:schemeClr val="tx2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Platforms Isolation</a:t>
            </a:r>
            <a:endParaRPr lang="en-US" altLang="zh-CN" sz="2400" b="1">
              <a:solidFill>
                <a:schemeClr val="tx2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42" name="图形 41">
            <a:extLst>
              <a:ext uri="{FF2B5EF4-FFF2-40B4-BE49-F238E27FC236}">
                <a16:creationId xmlns:a16="http://schemas.microsoft.com/office/drawing/2014/main" id="{03C5EEA3-90E6-7E73-5E81-075D493343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31007" y="1703673"/>
            <a:ext cx="461665" cy="46166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A912887-3EE0-1DF8-3C4A-8F352DBCE2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32979" y="3053820"/>
            <a:ext cx="4916515" cy="3417422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47B8282E-DD47-D2F3-0F8F-3BA0153DFAE9}"/>
              </a:ext>
            </a:extLst>
          </p:cNvPr>
          <p:cNvSpPr txBox="1"/>
          <p:nvPr/>
        </p:nvSpPr>
        <p:spPr>
          <a:xfrm>
            <a:off x="2421736" y="2364014"/>
            <a:ext cx="989172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71550" lvl="1"/>
            <a:r>
              <a:rPr lang="zh-CN" altLang="zh-CN" sz="2000">
                <a:solidFill>
                  <a:schemeClr val="tx2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Diversified comics are difficult to read on </a:t>
            </a:r>
            <a:endParaRPr lang="en-US" altLang="zh-CN" sz="2000">
              <a:solidFill>
                <a:schemeClr val="tx2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971550" lvl="1"/>
            <a:r>
              <a:rPr lang="zh-CN" altLang="zh-CN" sz="2000" b="1">
                <a:solidFill>
                  <a:schemeClr val="tx2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a single platform </a:t>
            </a:r>
            <a:endParaRPr lang="en-US" altLang="zh-CN" sz="2000" b="1">
              <a:solidFill>
                <a:schemeClr val="tx2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971550" lvl="1"/>
            <a:r>
              <a:rPr lang="zh-CN" altLang="zh-CN" sz="2000">
                <a:solidFill>
                  <a:schemeClr val="tx2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due to platform or copyright restrictions</a:t>
            </a:r>
            <a:endParaRPr lang="en-US" altLang="zh-CN" sz="2000">
              <a:solidFill>
                <a:schemeClr val="tx2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82C4A46-C600-BCD0-1416-EC03171146AD}"/>
              </a:ext>
            </a:extLst>
          </p:cNvPr>
          <p:cNvSpPr txBox="1"/>
          <p:nvPr/>
        </p:nvSpPr>
        <p:spPr>
          <a:xfrm>
            <a:off x="5493276" y="4549295"/>
            <a:ext cx="652455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71550" lvl="1"/>
            <a:r>
              <a:rPr lang="zh-CN" altLang="zh-CN" sz="2800">
                <a:solidFill>
                  <a:schemeClr val="tx2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The platform </a:t>
            </a:r>
            <a:endParaRPr lang="en-US" altLang="zh-CN" sz="2800">
              <a:solidFill>
                <a:schemeClr val="tx2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971550" lvl="1"/>
            <a:r>
              <a:rPr lang="zh-CN" altLang="zh-CN" sz="2800" b="1">
                <a:solidFill>
                  <a:schemeClr val="tx2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forbids web-side reading</a:t>
            </a:r>
            <a:endParaRPr lang="zh-CN" altLang="en-US" sz="2800" b="1">
              <a:solidFill>
                <a:schemeClr val="tx2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4C424E7-17CE-9654-2F60-D0F261573A8A}"/>
              </a:ext>
            </a:extLst>
          </p:cNvPr>
          <p:cNvSpPr txBox="1"/>
          <p:nvPr/>
        </p:nvSpPr>
        <p:spPr>
          <a:xfrm>
            <a:off x="2421736" y="1175780"/>
            <a:ext cx="64283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71550" lvl="1"/>
            <a:r>
              <a:rPr lang="zh-CN" altLang="zh-CN" sz="2400" b="1">
                <a:solidFill>
                  <a:schemeClr val="accent1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lt"/>
                <a:sym typeface="微软雅黑" panose="020B0503020204020204" pitchFamily="34" charset="-122"/>
              </a:rPr>
              <a:t>Need extra cost to </a:t>
            </a:r>
            <a:r>
              <a:rPr lang="zh-CN" altLang="zh-CN" sz="3200" b="1">
                <a:solidFill>
                  <a:schemeClr val="accent1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lt"/>
                <a:sym typeface="微软雅黑" panose="020B0503020204020204" pitchFamily="34" charset="-122"/>
              </a:rPr>
              <a:t>find</a:t>
            </a:r>
            <a:r>
              <a:rPr lang="zh-CN" altLang="zh-CN" sz="2400" b="1">
                <a:solidFill>
                  <a:schemeClr val="accent1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lt"/>
                <a:sym typeface="微软雅黑" panose="020B0503020204020204" pitchFamily="34" charset="-122"/>
              </a:rPr>
              <a:t> comics</a:t>
            </a:r>
            <a:endParaRPr lang="zh-CN" altLang="zh-CN" sz="2400" b="1">
              <a:solidFill>
                <a:schemeClr val="accent1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17" name="图形 16">
            <a:extLst>
              <a:ext uri="{FF2B5EF4-FFF2-40B4-BE49-F238E27FC236}">
                <a16:creationId xmlns:a16="http://schemas.microsoft.com/office/drawing/2014/main" id="{4C871582-5008-EA6A-456F-EC76796945F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306728" y="2060971"/>
            <a:ext cx="1535727" cy="153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0510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F4E6BB93-0950-C3A6-FEC9-FE3DF31E28FA}"/>
              </a:ext>
            </a:extLst>
          </p:cNvPr>
          <p:cNvSpPr/>
          <p:nvPr/>
        </p:nvSpPr>
        <p:spPr>
          <a:xfrm>
            <a:off x="359281" y="777514"/>
            <a:ext cx="2713928" cy="10938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2155C21-02A7-9427-F0D0-8D8DCA652611}"/>
              </a:ext>
            </a:extLst>
          </p:cNvPr>
          <p:cNvSpPr txBox="1"/>
          <p:nvPr/>
        </p:nvSpPr>
        <p:spPr>
          <a:xfrm>
            <a:off x="239843" y="131182"/>
            <a:ext cx="4676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chemeClr val="tx2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Problems</a:t>
            </a:r>
            <a:endParaRPr lang="zh-CN" altLang="en-US" sz="3600" b="1">
              <a:solidFill>
                <a:schemeClr val="tx2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32410152-A194-AF9B-A384-A495C872A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521" y="1317643"/>
            <a:ext cx="1229442" cy="1233725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2BE78A9E-FDBC-0869-CB60-FE8C28FEFE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88802" y1="42911" x2="88953" y2="52616"/>
                        <a14:foregroundMark x1="88663" y1="34012" x2="88674" y2="34708"/>
                        <a14:backgroundMark x1="91860" y1="34012" x2="93605" y2="418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3787" y="2783876"/>
            <a:ext cx="1532911" cy="1532911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31D53AF0-1D57-0EB6-4DA2-9EF4A55040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185" y="4549295"/>
            <a:ext cx="1238115" cy="1233725"/>
          </a:xfrm>
          <a:prstGeom prst="rect">
            <a:avLst/>
          </a:prstGeom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AC096F76-7FE1-B351-4525-8817DEE9FE4A}"/>
              </a:ext>
            </a:extLst>
          </p:cNvPr>
          <p:cNvSpPr txBox="1"/>
          <p:nvPr/>
        </p:nvSpPr>
        <p:spPr>
          <a:xfrm>
            <a:off x="-669186" y="6015529"/>
            <a:ext cx="39188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···</a:t>
            </a:r>
            <a:endParaRPr lang="zh-CN" altLang="en-US" b="1">
              <a:solidFill>
                <a:schemeClr val="tx2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42" name="图形 41">
            <a:extLst>
              <a:ext uri="{FF2B5EF4-FFF2-40B4-BE49-F238E27FC236}">
                <a16:creationId xmlns:a16="http://schemas.microsoft.com/office/drawing/2014/main" id="{03C5EEA3-90E6-7E73-5E81-075D493343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31007" y="1703673"/>
            <a:ext cx="461665" cy="461665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1624E2DE-67A9-D51D-BFC8-1AA8694C0E25}"/>
              </a:ext>
            </a:extLst>
          </p:cNvPr>
          <p:cNvSpPr txBox="1"/>
          <p:nvPr/>
        </p:nvSpPr>
        <p:spPr>
          <a:xfrm>
            <a:off x="2931007" y="1466668"/>
            <a:ext cx="68751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altLang="zh-CN" sz="2400" b="1">
                <a:solidFill>
                  <a:schemeClr val="tx2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Inconsistent</a:t>
            </a:r>
          </a:p>
          <a:p>
            <a:pPr lvl="1"/>
            <a:r>
              <a:rPr lang="zh-CN" altLang="zh-CN" sz="2400" b="1">
                <a:solidFill>
                  <a:schemeClr val="tx2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Reading Habits</a:t>
            </a:r>
            <a:endParaRPr lang="zh-CN" altLang="en-US" sz="2400" b="1">
              <a:solidFill>
                <a:schemeClr val="tx2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69DE0E3-E9D5-8B89-D6EC-2B34D8DFE71A}"/>
              </a:ext>
            </a:extLst>
          </p:cNvPr>
          <p:cNvSpPr txBox="1"/>
          <p:nvPr/>
        </p:nvSpPr>
        <p:spPr>
          <a:xfrm>
            <a:off x="2385804" y="1017607"/>
            <a:ext cx="64283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71550" lvl="1"/>
            <a:r>
              <a:rPr lang="zh-CN" altLang="zh-CN" sz="2400" b="1">
                <a:solidFill>
                  <a:schemeClr val="accent1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lt"/>
                <a:sym typeface="微软雅黑" panose="020B0503020204020204" pitchFamily="34" charset="-122"/>
              </a:rPr>
              <a:t>Need extra cost to </a:t>
            </a:r>
            <a:r>
              <a:rPr lang="en-US" altLang="zh-CN" sz="3200" b="1">
                <a:solidFill>
                  <a:schemeClr val="accent1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lt"/>
                <a:sym typeface="微软雅黑" panose="020B0503020204020204" pitchFamily="34" charset="-122"/>
              </a:rPr>
              <a:t>Read</a:t>
            </a:r>
            <a:r>
              <a:rPr lang="zh-CN" altLang="zh-CN" sz="2400" b="1">
                <a:solidFill>
                  <a:schemeClr val="accent1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lt"/>
                <a:sym typeface="微软雅黑" panose="020B0503020204020204" pitchFamily="34" charset="-122"/>
              </a:rPr>
              <a:t> comics</a:t>
            </a:r>
            <a:endParaRPr lang="zh-CN" altLang="zh-CN" sz="2400" b="1">
              <a:solidFill>
                <a:schemeClr val="accent1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30151659-2497-3B45-4D46-7407968BFD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38914" y="3377192"/>
            <a:ext cx="5355722" cy="308581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CA189DB-5A4F-4152-936A-01FD73CD22B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977"/>
          <a:stretch/>
        </p:blipFill>
        <p:spPr>
          <a:xfrm>
            <a:off x="7177696" y="3377192"/>
            <a:ext cx="4928476" cy="3085816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04810A1D-4C68-6073-CC04-E59B1FFE0E17}"/>
              </a:ext>
            </a:extLst>
          </p:cNvPr>
          <p:cNvSpPr txBox="1"/>
          <p:nvPr/>
        </p:nvSpPr>
        <p:spPr>
          <a:xfrm>
            <a:off x="3392672" y="2432971"/>
            <a:ext cx="44922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1800">
                <a:solidFill>
                  <a:schemeClr val="tx2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Different interface settings for different</a:t>
            </a:r>
            <a:endParaRPr lang="zh-CN" altLang="en-US" sz="1800">
              <a:solidFill>
                <a:schemeClr val="tx2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2442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F4E6BB93-0950-C3A6-FEC9-FE3DF31E28FA}"/>
              </a:ext>
            </a:extLst>
          </p:cNvPr>
          <p:cNvSpPr/>
          <p:nvPr/>
        </p:nvSpPr>
        <p:spPr>
          <a:xfrm>
            <a:off x="359281" y="777514"/>
            <a:ext cx="2713928" cy="10938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2155C21-02A7-9427-F0D0-8D8DCA652611}"/>
              </a:ext>
            </a:extLst>
          </p:cNvPr>
          <p:cNvSpPr txBox="1"/>
          <p:nvPr/>
        </p:nvSpPr>
        <p:spPr>
          <a:xfrm>
            <a:off x="239843" y="131182"/>
            <a:ext cx="4676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chemeClr val="tx2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Solutions</a:t>
            </a:r>
            <a:endParaRPr lang="zh-CN" altLang="en-US" sz="3600" b="1">
              <a:solidFill>
                <a:schemeClr val="tx2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744F0A4F-2C71-6643-2CFB-4B52A624598B}"/>
              </a:ext>
            </a:extLst>
          </p:cNvPr>
          <p:cNvSpPr txBox="1"/>
          <p:nvPr/>
        </p:nvSpPr>
        <p:spPr>
          <a:xfrm>
            <a:off x="536378" y="4490421"/>
            <a:ext cx="39188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>
                <a:solidFill>
                  <a:schemeClr val="tx2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One user, one account</a:t>
            </a:r>
          </a:p>
          <a:p>
            <a:pPr algn="ctr"/>
            <a:r>
              <a:rPr lang="en-US" altLang="zh-CN" b="1">
                <a:solidFill>
                  <a:schemeClr val="tx2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Everywhere, Every manga</a:t>
            </a:r>
            <a:endParaRPr lang="zh-CN" altLang="en-US" b="1">
              <a:solidFill>
                <a:schemeClr val="tx2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3" name="图形 22">
            <a:extLst>
              <a:ext uri="{FF2B5EF4-FFF2-40B4-BE49-F238E27FC236}">
                <a16:creationId xmlns:a16="http://schemas.microsoft.com/office/drawing/2014/main" id="{2C3135B5-B471-108C-386C-A8F690D832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31870" y="2135093"/>
            <a:ext cx="2127872" cy="2127872"/>
          </a:xfrm>
          <a:prstGeom prst="rect">
            <a:avLst/>
          </a:prstGeom>
        </p:spPr>
      </p:pic>
      <p:sp>
        <p:nvSpPr>
          <p:cNvPr id="36" name="文本框 35">
            <a:extLst>
              <a:ext uri="{FF2B5EF4-FFF2-40B4-BE49-F238E27FC236}">
                <a16:creationId xmlns:a16="http://schemas.microsoft.com/office/drawing/2014/main" id="{EE345214-560D-EB56-2A04-8C403981DA96}"/>
              </a:ext>
            </a:extLst>
          </p:cNvPr>
          <p:cNvSpPr txBox="1"/>
          <p:nvPr/>
        </p:nvSpPr>
        <p:spPr>
          <a:xfrm>
            <a:off x="7864369" y="4724425"/>
            <a:ext cx="40539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altLang="zh-CN" sz="2400" b="1">
                <a:solidFill>
                  <a:schemeClr val="tx2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All customized notifications</a:t>
            </a:r>
            <a:endParaRPr lang="zh-CN" altLang="en-US" sz="2400" b="1">
              <a:solidFill>
                <a:schemeClr val="tx2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50257F08-2736-7A8E-678B-0958E8CBCA38}"/>
              </a:ext>
            </a:extLst>
          </p:cNvPr>
          <p:cNvSpPr txBox="1"/>
          <p:nvPr/>
        </p:nvSpPr>
        <p:spPr>
          <a:xfrm>
            <a:off x="7712703" y="1664265"/>
            <a:ext cx="60948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altLang="zh-CN" sz="2400" b="1">
                <a:solidFill>
                  <a:schemeClr val="tx2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Cross-platforms 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29BE216C-7B91-9A7A-3BE8-53FDAD6AFB4C}"/>
              </a:ext>
            </a:extLst>
          </p:cNvPr>
          <p:cNvSpPr txBox="1"/>
          <p:nvPr/>
        </p:nvSpPr>
        <p:spPr>
          <a:xfrm>
            <a:off x="7786001" y="3102012"/>
            <a:ext cx="68751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altLang="zh-CN" sz="2400" b="1">
                <a:solidFill>
                  <a:schemeClr val="tx2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Consistent</a:t>
            </a:r>
          </a:p>
          <a:p>
            <a:pPr lvl="1"/>
            <a:r>
              <a:rPr lang="zh-CN" altLang="zh-CN" sz="2400" b="1">
                <a:solidFill>
                  <a:schemeClr val="tx2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Reading </a:t>
            </a:r>
            <a:r>
              <a:rPr lang="en-US" altLang="zh-CN" sz="2400" b="1">
                <a:solidFill>
                  <a:schemeClr val="tx2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experience</a:t>
            </a:r>
            <a:endParaRPr lang="zh-CN" altLang="en-US" sz="2400" b="1">
              <a:solidFill>
                <a:schemeClr val="tx2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3" name="图形 2">
            <a:extLst>
              <a:ext uri="{FF2B5EF4-FFF2-40B4-BE49-F238E27FC236}">
                <a16:creationId xmlns:a16="http://schemas.microsoft.com/office/drawing/2014/main" id="{80FBB6D3-9813-5D37-6C97-6EF35AC455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32894" y="1363622"/>
            <a:ext cx="1062950" cy="1062950"/>
          </a:xfrm>
          <a:prstGeom prst="rect">
            <a:avLst/>
          </a:prstGeom>
        </p:spPr>
      </p:pic>
      <p:pic>
        <p:nvPicPr>
          <p:cNvPr id="4" name="图形 3">
            <a:extLst>
              <a:ext uri="{FF2B5EF4-FFF2-40B4-BE49-F238E27FC236}">
                <a16:creationId xmlns:a16="http://schemas.microsoft.com/office/drawing/2014/main" id="{3F18F98B-933B-F22F-8EE0-002D13BB53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32894" y="4608448"/>
            <a:ext cx="1062950" cy="1062950"/>
          </a:xfrm>
          <a:prstGeom prst="rect">
            <a:avLst/>
          </a:prstGeom>
        </p:spPr>
      </p:pic>
      <p:pic>
        <p:nvPicPr>
          <p:cNvPr id="5" name="图形 4">
            <a:extLst>
              <a:ext uri="{FF2B5EF4-FFF2-40B4-BE49-F238E27FC236}">
                <a16:creationId xmlns:a16="http://schemas.microsoft.com/office/drawing/2014/main" id="{CC5D487F-22DE-33C9-581A-4CDB95E016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32894" y="2986035"/>
            <a:ext cx="1062950" cy="1062950"/>
          </a:xfrm>
          <a:prstGeom prst="rect">
            <a:avLst/>
          </a:prstGeom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D33B11DC-C6A1-71C4-A2F8-D7C9E7E7D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51465" y1="31738" x2="49219" y2="53027"/>
                        <a14:foregroundMark x1="68359" y1="18652" x2="73145" y2="18652"/>
                        <a14:foregroundMark x1="73438" y1="19238" x2="79199" y2="24121"/>
                        <a14:foregroundMark x1="67676" y1="17871" x2="69727" y2="17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633" y="1363622"/>
            <a:ext cx="5904154" cy="5904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9B9E2901-706B-DFC4-C697-C40F3C6BC325}"/>
              </a:ext>
            </a:extLst>
          </p:cNvPr>
          <p:cNvSpPr txBox="1"/>
          <p:nvPr/>
        </p:nvSpPr>
        <p:spPr>
          <a:xfrm>
            <a:off x="3762796" y="1858130"/>
            <a:ext cx="39188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000" b="1" err="1">
                <a:solidFill>
                  <a:schemeClr val="tx2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Byreader</a:t>
            </a:r>
            <a:endParaRPr lang="zh-CN" altLang="en-US" sz="4000" b="1">
              <a:solidFill>
                <a:schemeClr val="tx2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051044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未命名">
            <a:hlinkClick r:id="" action="ppaction://media"/>
            <a:extLst>
              <a:ext uri="{FF2B5EF4-FFF2-40B4-BE49-F238E27FC236}">
                <a16:creationId xmlns:a16="http://schemas.microsoft.com/office/drawing/2014/main" id="{C8382B78-A97C-EAD0-268B-44DD2A8D9F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47682" y="528076"/>
            <a:ext cx="2869716" cy="627221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AA53739-94FF-19D4-8308-23A14AE940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584" y="2518718"/>
            <a:ext cx="1784866" cy="1820564"/>
          </a:xfrm>
          <a:prstGeom prst="rect">
            <a:avLst/>
          </a:prstGeom>
        </p:spPr>
      </p:pic>
      <p:sp>
        <p:nvSpPr>
          <p:cNvPr id="7" name="圆角矩形 6">
            <a:extLst>
              <a:ext uri="{FF2B5EF4-FFF2-40B4-BE49-F238E27FC236}">
                <a16:creationId xmlns:a16="http://schemas.microsoft.com/office/drawing/2014/main" id="{096FB0E6-897B-CDC5-2F2D-3EE68F7363F0}"/>
              </a:ext>
            </a:extLst>
          </p:cNvPr>
          <p:cNvSpPr/>
          <p:nvPr/>
        </p:nvSpPr>
        <p:spPr>
          <a:xfrm>
            <a:off x="5517931" y="525517"/>
            <a:ext cx="6085489" cy="1993201"/>
          </a:xfrm>
          <a:prstGeom prst="roundRect">
            <a:avLst/>
          </a:prstGeom>
          <a:noFill/>
          <a:ln w="1905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圆角矩形 7">
            <a:extLst>
              <a:ext uri="{FF2B5EF4-FFF2-40B4-BE49-F238E27FC236}">
                <a16:creationId xmlns:a16="http://schemas.microsoft.com/office/drawing/2014/main" id="{8B95AECC-7CAA-E0CB-F522-A2B08D9D4320}"/>
              </a:ext>
            </a:extLst>
          </p:cNvPr>
          <p:cNvSpPr/>
          <p:nvPr/>
        </p:nvSpPr>
        <p:spPr>
          <a:xfrm>
            <a:off x="5517932" y="2963918"/>
            <a:ext cx="6085490" cy="3179835"/>
          </a:xfrm>
          <a:prstGeom prst="roundRect">
            <a:avLst/>
          </a:prstGeom>
          <a:noFill/>
          <a:ln w="1905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3C7E7ED-3C38-0353-B4CF-F57DDE5404E1}"/>
              </a:ext>
            </a:extLst>
          </p:cNvPr>
          <p:cNvSpPr txBox="1"/>
          <p:nvPr/>
        </p:nvSpPr>
        <p:spPr>
          <a:xfrm>
            <a:off x="5635975" y="591908"/>
            <a:ext cx="1085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/>
              <a:t>Frontend</a:t>
            </a:r>
            <a:endParaRPr kumimoji="1"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D34EAAD-6554-C50D-19AC-648D0E70BDB0}"/>
              </a:ext>
            </a:extLst>
          </p:cNvPr>
          <p:cNvSpPr txBox="1"/>
          <p:nvPr/>
        </p:nvSpPr>
        <p:spPr>
          <a:xfrm>
            <a:off x="5668836" y="3150143"/>
            <a:ext cx="101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/>
              <a:t>Backend</a:t>
            </a:r>
            <a:endParaRPr kumimoji="1" lang="zh-CN" altLang="en-US"/>
          </a:p>
        </p:txBody>
      </p:sp>
      <p:sp>
        <p:nvSpPr>
          <p:cNvPr id="11" name="圆角矩形 10">
            <a:extLst>
              <a:ext uri="{FF2B5EF4-FFF2-40B4-BE49-F238E27FC236}">
                <a16:creationId xmlns:a16="http://schemas.microsoft.com/office/drawing/2014/main" id="{4868C590-9A39-9890-CE3B-FF9BA9B8D9AE}"/>
              </a:ext>
            </a:extLst>
          </p:cNvPr>
          <p:cNvSpPr/>
          <p:nvPr/>
        </p:nvSpPr>
        <p:spPr>
          <a:xfrm>
            <a:off x="7204770" y="1862909"/>
            <a:ext cx="1392459" cy="49398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err="1"/>
              <a:t>LibraryView</a:t>
            </a:r>
            <a:endParaRPr kumimoji="1" lang="zh-CN" altLang="en-US"/>
          </a:p>
        </p:txBody>
      </p:sp>
      <p:sp>
        <p:nvSpPr>
          <p:cNvPr id="12" name="圆角矩形 11">
            <a:extLst>
              <a:ext uri="{FF2B5EF4-FFF2-40B4-BE49-F238E27FC236}">
                <a16:creationId xmlns:a16="http://schemas.microsoft.com/office/drawing/2014/main" id="{BC7C245D-9E92-519A-0004-E783DE02AD3F}"/>
              </a:ext>
            </a:extLst>
          </p:cNvPr>
          <p:cNvSpPr/>
          <p:nvPr/>
        </p:nvSpPr>
        <p:spPr>
          <a:xfrm>
            <a:off x="8773565" y="1860468"/>
            <a:ext cx="1392459" cy="49398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err="1"/>
              <a:t>ComicView</a:t>
            </a:r>
            <a:endParaRPr kumimoji="1" lang="zh-CN" altLang="en-US"/>
          </a:p>
        </p:txBody>
      </p:sp>
      <p:sp>
        <p:nvSpPr>
          <p:cNvPr id="13" name="圆角矩形 12">
            <a:extLst>
              <a:ext uri="{FF2B5EF4-FFF2-40B4-BE49-F238E27FC236}">
                <a16:creationId xmlns:a16="http://schemas.microsoft.com/office/drawing/2014/main" id="{898A5C4F-2A15-F395-4A1E-98CA60678843}"/>
              </a:ext>
            </a:extLst>
          </p:cNvPr>
          <p:cNvSpPr/>
          <p:nvPr/>
        </p:nvSpPr>
        <p:spPr>
          <a:xfrm>
            <a:off x="8330519" y="714247"/>
            <a:ext cx="1392459" cy="49398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err="1"/>
              <a:t>ReaderView</a:t>
            </a:r>
            <a:endParaRPr kumimoji="1" lang="zh-CN" altLang="en-US"/>
          </a:p>
        </p:txBody>
      </p:sp>
      <p:sp>
        <p:nvSpPr>
          <p:cNvPr id="14" name="圆角矩形 13">
            <a:extLst>
              <a:ext uri="{FF2B5EF4-FFF2-40B4-BE49-F238E27FC236}">
                <a16:creationId xmlns:a16="http://schemas.microsoft.com/office/drawing/2014/main" id="{54F36F66-C56E-06BB-5DE9-0B054B2CAB1B}"/>
              </a:ext>
            </a:extLst>
          </p:cNvPr>
          <p:cNvSpPr/>
          <p:nvPr/>
        </p:nvSpPr>
        <p:spPr>
          <a:xfrm>
            <a:off x="5635975" y="1052811"/>
            <a:ext cx="1392459" cy="49398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err="1"/>
              <a:t>SearchView</a:t>
            </a:r>
            <a:endParaRPr kumimoji="1" lang="zh-CN" altLang="en-US"/>
          </a:p>
        </p:txBody>
      </p:sp>
      <p:sp>
        <p:nvSpPr>
          <p:cNvPr id="15" name="圆角矩形 14">
            <a:extLst>
              <a:ext uri="{FF2B5EF4-FFF2-40B4-BE49-F238E27FC236}">
                <a16:creationId xmlns:a16="http://schemas.microsoft.com/office/drawing/2014/main" id="{C96878AA-2D06-8A4B-5A0C-48030A06E31D}"/>
              </a:ext>
            </a:extLst>
          </p:cNvPr>
          <p:cNvSpPr/>
          <p:nvPr/>
        </p:nvSpPr>
        <p:spPr>
          <a:xfrm>
            <a:off x="9999119" y="714247"/>
            <a:ext cx="1392459" cy="49398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/>
              <a:t>Horizontal</a:t>
            </a:r>
            <a:endParaRPr kumimoji="1" lang="zh-CN" altLang="en-US"/>
          </a:p>
        </p:txBody>
      </p:sp>
      <p:sp>
        <p:nvSpPr>
          <p:cNvPr id="16" name="圆角矩形 15">
            <a:extLst>
              <a:ext uri="{FF2B5EF4-FFF2-40B4-BE49-F238E27FC236}">
                <a16:creationId xmlns:a16="http://schemas.microsoft.com/office/drawing/2014/main" id="{B9109A8B-6954-9E11-1423-0D05DBE9F2C0}"/>
              </a:ext>
            </a:extLst>
          </p:cNvPr>
          <p:cNvSpPr/>
          <p:nvPr/>
        </p:nvSpPr>
        <p:spPr>
          <a:xfrm>
            <a:off x="9999119" y="1260813"/>
            <a:ext cx="1392459" cy="49398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/>
              <a:t>Vertical</a:t>
            </a:r>
            <a:endParaRPr kumimoji="1" lang="zh-CN" altLang="en-US"/>
          </a:p>
        </p:txBody>
      </p:sp>
      <p:cxnSp>
        <p:nvCxnSpPr>
          <p:cNvPr id="21" name="直线箭头连接符 20">
            <a:extLst>
              <a:ext uri="{FF2B5EF4-FFF2-40B4-BE49-F238E27FC236}">
                <a16:creationId xmlns:a16="http://schemas.microsoft.com/office/drawing/2014/main" id="{C7131BEA-2071-938E-C336-95C3A6B3A16C}"/>
              </a:ext>
            </a:extLst>
          </p:cNvPr>
          <p:cNvCxnSpPr>
            <a:stCxn id="11" idx="3"/>
            <a:endCxn id="12" idx="1"/>
          </p:cNvCxnSpPr>
          <p:nvPr/>
        </p:nvCxnSpPr>
        <p:spPr>
          <a:xfrm flipV="1">
            <a:off x="8597229" y="2107461"/>
            <a:ext cx="176336" cy="24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圆角矩形 36">
            <a:extLst>
              <a:ext uri="{FF2B5EF4-FFF2-40B4-BE49-F238E27FC236}">
                <a16:creationId xmlns:a16="http://schemas.microsoft.com/office/drawing/2014/main" id="{A94779D4-457D-F0CC-CA4A-842546A41D0A}"/>
              </a:ext>
            </a:extLst>
          </p:cNvPr>
          <p:cNvSpPr/>
          <p:nvPr/>
        </p:nvSpPr>
        <p:spPr>
          <a:xfrm>
            <a:off x="5635975" y="1862909"/>
            <a:ext cx="1392459" cy="49398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err="1"/>
              <a:t>HomeView</a:t>
            </a:r>
            <a:endParaRPr kumimoji="1" lang="zh-CN" altLang="en-US"/>
          </a:p>
        </p:txBody>
      </p:sp>
      <p:cxnSp>
        <p:nvCxnSpPr>
          <p:cNvPr id="44" name="曲线连接符 43">
            <a:extLst>
              <a:ext uri="{FF2B5EF4-FFF2-40B4-BE49-F238E27FC236}">
                <a16:creationId xmlns:a16="http://schemas.microsoft.com/office/drawing/2014/main" id="{57716BE3-F548-E2DA-D70F-D4A8B9424467}"/>
              </a:ext>
            </a:extLst>
          </p:cNvPr>
          <p:cNvCxnSpPr>
            <a:stCxn id="14" idx="3"/>
            <a:endCxn id="11" idx="0"/>
          </p:cNvCxnSpPr>
          <p:nvPr/>
        </p:nvCxnSpPr>
        <p:spPr>
          <a:xfrm>
            <a:off x="7028434" y="1299804"/>
            <a:ext cx="872566" cy="563105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曲线连接符 47">
            <a:extLst>
              <a:ext uri="{FF2B5EF4-FFF2-40B4-BE49-F238E27FC236}">
                <a16:creationId xmlns:a16="http://schemas.microsoft.com/office/drawing/2014/main" id="{CACD426E-BA1E-ED6E-C7F5-8AB78B716F43}"/>
              </a:ext>
            </a:extLst>
          </p:cNvPr>
          <p:cNvCxnSpPr>
            <a:stCxn id="37" idx="3"/>
            <a:endCxn id="11" idx="1"/>
          </p:cNvCxnSpPr>
          <p:nvPr/>
        </p:nvCxnSpPr>
        <p:spPr>
          <a:xfrm>
            <a:off x="7028434" y="2109902"/>
            <a:ext cx="176336" cy="12700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曲线连接符 49">
            <a:extLst>
              <a:ext uri="{FF2B5EF4-FFF2-40B4-BE49-F238E27FC236}">
                <a16:creationId xmlns:a16="http://schemas.microsoft.com/office/drawing/2014/main" id="{656740FA-4728-95F7-87C5-2A9B34BD91B9}"/>
              </a:ext>
            </a:extLst>
          </p:cNvPr>
          <p:cNvCxnSpPr>
            <a:stCxn id="12" idx="0"/>
            <a:endCxn id="13" idx="2"/>
          </p:cNvCxnSpPr>
          <p:nvPr/>
        </p:nvCxnSpPr>
        <p:spPr>
          <a:xfrm rot="16200000" flipV="1">
            <a:off x="8922155" y="1312828"/>
            <a:ext cx="652235" cy="443046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曲线连接符 51">
            <a:extLst>
              <a:ext uri="{FF2B5EF4-FFF2-40B4-BE49-F238E27FC236}">
                <a16:creationId xmlns:a16="http://schemas.microsoft.com/office/drawing/2014/main" id="{753FE2B3-93B5-4EFF-E835-CE30FDABAD1B}"/>
              </a:ext>
            </a:extLst>
          </p:cNvPr>
          <p:cNvCxnSpPr>
            <a:stCxn id="13" idx="3"/>
            <a:endCxn id="15" idx="1"/>
          </p:cNvCxnSpPr>
          <p:nvPr/>
        </p:nvCxnSpPr>
        <p:spPr>
          <a:xfrm>
            <a:off x="9722978" y="961240"/>
            <a:ext cx="276141" cy="12700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曲线连接符 53">
            <a:extLst>
              <a:ext uri="{FF2B5EF4-FFF2-40B4-BE49-F238E27FC236}">
                <a16:creationId xmlns:a16="http://schemas.microsoft.com/office/drawing/2014/main" id="{26649074-A83E-7511-F45C-223A0D34AF84}"/>
              </a:ext>
            </a:extLst>
          </p:cNvPr>
          <p:cNvCxnSpPr>
            <a:stCxn id="13" idx="3"/>
            <a:endCxn id="16" idx="1"/>
          </p:cNvCxnSpPr>
          <p:nvPr/>
        </p:nvCxnSpPr>
        <p:spPr>
          <a:xfrm>
            <a:off x="9722978" y="961240"/>
            <a:ext cx="276141" cy="546566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曲线连接符 55">
            <a:extLst>
              <a:ext uri="{FF2B5EF4-FFF2-40B4-BE49-F238E27FC236}">
                <a16:creationId xmlns:a16="http://schemas.microsoft.com/office/drawing/2014/main" id="{B97AAFB0-089E-B061-EC56-6110479FB1AC}"/>
              </a:ext>
            </a:extLst>
          </p:cNvPr>
          <p:cNvCxnSpPr>
            <a:cxnSpLocks/>
            <a:stCxn id="7" idx="2"/>
            <a:endCxn id="8" idx="0"/>
          </p:cNvCxnSpPr>
          <p:nvPr/>
        </p:nvCxnSpPr>
        <p:spPr>
          <a:xfrm rot="16200000" flipH="1">
            <a:off x="8338076" y="2741317"/>
            <a:ext cx="445200" cy="1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文本框 56">
            <a:extLst>
              <a:ext uri="{FF2B5EF4-FFF2-40B4-BE49-F238E27FC236}">
                <a16:creationId xmlns:a16="http://schemas.microsoft.com/office/drawing/2014/main" id="{867AB192-BD81-51C5-3CC5-60013F08DE93}"/>
              </a:ext>
            </a:extLst>
          </p:cNvPr>
          <p:cNvSpPr txBox="1"/>
          <p:nvPr/>
        </p:nvSpPr>
        <p:spPr>
          <a:xfrm>
            <a:off x="8560675" y="2587429"/>
            <a:ext cx="10647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/>
              <a:t>RESTful API</a:t>
            </a:r>
            <a:endParaRPr kumimoji="1" lang="zh-CN" altLang="en-US" sz="1400"/>
          </a:p>
        </p:txBody>
      </p:sp>
      <p:sp>
        <p:nvSpPr>
          <p:cNvPr id="58" name="圆角矩形 57">
            <a:extLst>
              <a:ext uri="{FF2B5EF4-FFF2-40B4-BE49-F238E27FC236}">
                <a16:creationId xmlns:a16="http://schemas.microsoft.com/office/drawing/2014/main" id="{23942B17-25E4-E0AE-776B-84EB5B3EF9FE}"/>
              </a:ext>
            </a:extLst>
          </p:cNvPr>
          <p:cNvSpPr/>
          <p:nvPr/>
        </p:nvSpPr>
        <p:spPr>
          <a:xfrm>
            <a:off x="7753585" y="3291514"/>
            <a:ext cx="1392459" cy="493986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/>
              <a:t>Ingress</a:t>
            </a:r>
            <a:endParaRPr kumimoji="1" lang="zh-CN" altLang="en-US"/>
          </a:p>
        </p:txBody>
      </p:sp>
      <p:sp>
        <p:nvSpPr>
          <p:cNvPr id="59" name="圆角矩形 58">
            <a:extLst>
              <a:ext uri="{FF2B5EF4-FFF2-40B4-BE49-F238E27FC236}">
                <a16:creationId xmlns:a16="http://schemas.microsoft.com/office/drawing/2014/main" id="{0ACAEE30-7DE8-9B18-FA26-BE61D7F2E462}"/>
              </a:ext>
            </a:extLst>
          </p:cNvPr>
          <p:cNvSpPr/>
          <p:nvPr/>
        </p:nvSpPr>
        <p:spPr>
          <a:xfrm>
            <a:off x="5992437" y="3934490"/>
            <a:ext cx="1392459" cy="49398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/>
              <a:t>User</a:t>
            </a:r>
            <a:endParaRPr kumimoji="1" lang="zh-CN" altLang="en-US"/>
          </a:p>
        </p:txBody>
      </p:sp>
      <p:sp>
        <p:nvSpPr>
          <p:cNvPr id="60" name="圆角矩形 59">
            <a:extLst>
              <a:ext uri="{FF2B5EF4-FFF2-40B4-BE49-F238E27FC236}">
                <a16:creationId xmlns:a16="http://schemas.microsoft.com/office/drawing/2014/main" id="{8DA62370-AB5E-0209-BDC2-361DD5968573}"/>
              </a:ext>
            </a:extLst>
          </p:cNvPr>
          <p:cNvSpPr/>
          <p:nvPr/>
        </p:nvSpPr>
        <p:spPr>
          <a:xfrm>
            <a:off x="5992436" y="4626683"/>
            <a:ext cx="1392459" cy="49398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/>
              <a:t>Group</a:t>
            </a:r>
            <a:endParaRPr kumimoji="1" lang="zh-CN" altLang="en-US"/>
          </a:p>
        </p:txBody>
      </p:sp>
      <p:sp>
        <p:nvSpPr>
          <p:cNvPr id="61" name="圆角矩形 60">
            <a:extLst>
              <a:ext uri="{FF2B5EF4-FFF2-40B4-BE49-F238E27FC236}">
                <a16:creationId xmlns:a16="http://schemas.microsoft.com/office/drawing/2014/main" id="{B1FA76E3-3D19-7F05-5CB2-22693FA4F377}"/>
              </a:ext>
            </a:extLst>
          </p:cNvPr>
          <p:cNvSpPr/>
          <p:nvPr/>
        </p:nvSpPr>
        <p:spPr>
          <a:xfrm>
            <a:off x="7691161" y="3934490"/>
            <a:ext cx="1392459" cy="49398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/>
              <a:t>File</a:t>
            </a:r>
            <a:endParaRPr kumimoji="1" lang="zh-CN" altLang="en-US"/>
          </a:p>
        </p:txBody>
      </p:sp>
      <p:sp>
        <p:nvSpPr>
          <p:cNvPr id="62" name="圆角矩形 61">
            <a:extLst>
              <a:ext uri="{FF2B5EF4-FFF2-40B4-BE49-F238E27FC236}">
                <a16:creationId xmlns:a16="http://schemas.microsoft.com/office/drawing/2014/main" id="{CD758A18-5518-E6ED-1347-1E249B452DE9}"/>
              </a:ext>
            </a:extLst>
          </p:cNvPr>
          <p:cNvSpPr/>
          <p:nvPr/>
        </p:nvSpPr>
        <p:spPr>
          <a:xfrm>
            <a:off x="7689559" y="4622846"/>
            <a:ext cx="1392459" cy="49398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/>
              <a:t>Cache</a:t>
            </a:r>
            <a:endParaRPr kumimoji="1" lang="zh-CN" altLang="en-US"/>
          </a:p>
        </p:txBody>
      </p:sp>
      <p:sp>
        <p:nvSpPr>
          <p:cNvPr id="63" name="圆角矩形 62">
            <a:extLst>
              <a:ext uri="{FF2B5EF4-FFF2-40B4-BE49-F238E27FC236}">
                <a16:creationId xmlns:a16="http://schemas.microsoft.com/office/drawing/2014/main" id="{4FAF61DA-A5C6-05D6-E674-44A0A26A1A53}"/>
              </a:ext>
            </a:extLst>
          </p:cNvPr>
          <p:cNvSpPr/>
          <p:nvPr/>
        </p:nvSpPr>
        <p:spPr>
          <a:xfrm>
            <a:off x="7689558" y="5311203"/>
            <a:ext cx="1392459" cy="49398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/>
              <a:t>Fetcher</a:t>
            </a:r>
            <a:endParaRPr kumimoji="1" lang="zh-CN" altLang="en-US"/>
          </a:p>
        </p:txBody>
      </p:sp>
      <p:sp>
        <p:nvSpPr>
          <p:cNvPr id="64" name="圆角矩形 63">
            <a:extLst>
              <a:ext uri="{FF2B5EF4-FFF2-40B4-BE49-F238E27FC236}">
                <a16:creationId xmlns:a16="http://schemas.microsoft.com/office/drawing/2014/main" id="{3EA7F486-0773-6A8D-1E83-56262D5BEC8D}"/>
              </a:ext>
            </a:extLst>
          </p:cNvPr>
          <p:cNvSpPr/>
          <p:nvPr/>
        </p:nvSpPr>
        <p:spPr>
          <a:xfrm>
            <a:off x="9389885" y="3939886"/>
            <a:ext cx="1392459" cy="49398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/>
              <a:t>Site</a:t>
            </a:r>
            <a:endParaRPr kumimoji="1" lang="zh-CN" altLang="en-US"/>
          </a:p>
        </p:txBody>
      </p:sp>
      <p:sp>
        <p:nvSpPr>
          <p:cNvPr id="65" name="圆角矩形 64">
            <a:extLst>
              <a:ext uri="{FF2B5EF4-FFF2-40B4-BE49-F238E27FC236}">
                <a16:creationId xmlns:a16="http://schemas.microsoft.com/office/drawing/2014/main" id="{E48781F3-1016-D187-0B61-102843610E08}"/>
              </a:ext>
            </a:extLst>
          </p:cNvPr>
          <p:cNvSpPr/>
          <p:nvPr/>
        </p:nvSpPr>
        <p:spPr>
          <a:xfrm>
            <a:off x="9556522" y="4622846"/>
            <a:ext cx="1558915" cy="49398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err="1"/>
              <a:t>CopyManga</a:t>
            </a:r>
            <a:endParaRPr kumimoji="1" lang="zh-CN" altLang="en-US"/>
          </a:p>
        </p:txBody>
      </p:sp>
      <p:sp>
        <p:nvSpPr>
          <p:cNvPr id="66" name="圆角矩形 65">
            <a:extLst>
              <a:ext uri="{FF2B5EF4-FFF2-40B4-BE49-F238E27FC236}">
                <a16:creationId xmlns:a16="http://schemas.microsoft.com/office/drawing/2014/main" id="{D8E2F25C-6B35-5532-A01C-3ACD7E3D1925}"/>
              </a:ext>
            </a:extLst>
          </p:cNvPr>
          <p:cNvSpPr/>
          <p:nvPr/>
        </p:nvSpPr>
        <p:spPr>
          <a:xfrm>
            <a:off x="9722978" y="5305806"/>
            <a:ext cx="1392459" cy="49398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err="1"/>
              <a:t>Bilibili</a:t>
            </a:r>
            <a:endParaRPr kumimoji="1" lang="zh-CN" altLang="en-US"/>
          </a:p>
        </p:txBody>
      </p:sp>
      <p:cxnSp>
        <p:nvCxnSpPr>
          <p:cNvPr id="68" name="曲线连接符 67">
            <a:extLst>
              <a:ext uri="{FF2B5EF4-FFF2-40B4-BE49-F238E27FC236}">
                <a16:creationId xmlns:a16="http://schemas.microsoft.com/office/drawing/2014/main" id="{83256B79-1E4F-07DF-5BCA-3502CF0514FA}"/>
              </a:ext>
            </a:extLst>
          </p:cNvPr>
          <p:cNvCxnSpPr>
            <a:stCxn id="58" idx="1"/>
            <a:endCxn id="59" idx="0"/>
          </p:cNvCxnSpPr>
          <p:nvPr/>
        </p:nvCxnSpPr>
        <p:spPr>
          <a:xfrm rot="10800000" flipV="1">
            <a:off x="6688667" y="3538506"/>
            <a:ext cx="1064918" cy="395983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曲线连接符 69">
            <a:extLst>
              <a:ext uri="{FF2B5EF4-FFF2-40B4-BE49-F238E27FC236}">
                <a16:creationId xmlns:a16="http://schemas.microsoft.com/office/drawing/2014/main" id="{A9135E76-E428-B516-F631-1EE60883F8B3}"/>
              </a:ext>
            </a:extLst>
          </p:cNvPr>
          <p:cNvCxnSpPr>
            <a:stCxn id="59" idx="2"/>
            <a:endCxn id="60" idx="0"/>
          </p:cNvCxnSpPr>
          <p:nvPr/>
        </p:nvCxnSpPr>
        <p:spPr>
          <a:xfrm rot="5400000">
            <a:off x="6589564" y="4527579"/>
            <a:ext cx="198207" cy="1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曲线连接符 71">
            <a:extLst>
              <a:ext uri="{FF2B5EF4-FFF2-40B4-BE49-F238E27FC236}">
                <a16:creationId xmlns:a16="http://schemas.microsoft.com/office/drawing/2014/main" id="{B90FA020-92AA-BE47-1293-7BE33BBBBE39}"/>
              </a:ext>
            </a:extLst>
          </p:cNvPr>
          <p:cNvCxnSpPr>
            <a:stCxn id="58" idx="3"/>
            <a:endCxn id="64" idx="0"/>
          </p:cNvCxnSpPr>
          <p:nvPr/>
        </p:nvCxnSpPr>
        <p:spPr>
          <a:xfrm>
            <a:off x="9146044" y="3538507"/>
            <a:ext cx="940071" cy="401379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曲线连接符 77">
            <a:extLst>
              <a:ext uri="{FF2B5EF4-FFF2-40B4-BE49-F238E27FC236}">
                <a16:creationId xmlns:a16="http://schemas.microsoft.com/office/drawing/2014/main" id="{1CF56A5C-5422-5E66-086D-993C246A87A1}"/>
              </a:ext>
            </a:extLst>
          </p:cNvPr>
          <p:cNvCxnSpPr>
            <a:cxnSpLocks/>
            <a:stCxn id="65" idx="0"/>
            <a:endCxn id="64" idx="2"/>
          </p:cNvCxnSpPr>
          <p:nvPr/>
        </p:nvCxnSpPr>
        <p:spPr>
          <a:xfrm rot="16200000" flipV="1">
            <a:off x="10116561" y="4403426"/>
            <a:ext cx="188974" cy="249865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曲线连接符 79">
            <a:extLst>
              <a:ext uri="{FF2B5EF4-FFF2-40B4-BE49-F238E27FC236}">
                <a16:creationId xmlns:a16="http://schemas.microsoft.com/office/drawing/2014/main" id="{A506129F-FD95-EC6D-CB2D-A7AA032F2C0E}"/>
              </a:ext>
            </a:extLst>
          </p:cNvPr>
          <p:cNvCxnSpPr>
            <a:stCxn id="66" idx="3"/>
            <a:endCxn id="64" idx="3"/>
          </p:cNvCxnSpPr>
          <p:nvPr/>
        </p:nvCxnSpPr>
        <p:spPr>
          <a:xfrm flipH="1" flipV="1">
            <a:off x="10782344" y="4186879"/>
            <a:ext cx="333093" cy="1365920"/>
          </a:xfrm>
          <a:prstGeom prst="curvedConnector3">
            <a:avLst>
              <a:gd name="adj1" fmla="val -68629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曲线连接符 81">
            <a:extLst>
              <a:ext uri="{FF2B5EF4-FFF2-40B4-BE49-F238E27FC236}">
                <a16:creationId xmlns:a16="http://schemas.microsoft.com/office/drawing/2014/main" id="{E92E63F8-3655-34EF-D985-7EEFC9900388}"/>
              </a:ext>
            </a:extLst>
          </p:cNvPr>
          <p:cNvCxnSpPr>
            <a:stCxn id="64" idx="1"/>
            <a:endCxn id="61" idx="3"/>
          </p:cNvCxnSpPr>
          <p:nvPr/>
        </p:nvCxnSpPr>
        <p:spPr>
          <a:xfrm rot="10800000">
            <a:off x="9083621" y="4181483"/>
            <a:ext cx="306265" cy="5396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曲线连接符 83">
            <a:extLst>
              <a:ext uri="{FF2B5EF4-FFF2-40B4-BE49-F238E27FC236}">
                <a16:creationId xmlns:a16="http://schemas.microsoft.com/office/drawing/2014/main" id="{897BAAF4-4303-BC3C-20A5-606C5EBF44DD}"/>
              </a:ext>
            </a:extLst>
          </p:cNvPr>
          <p:cNvCxnSpPr>
            <a:stCxn id="61" idx="2"/>
            <a:endCxn id="62" idx="0"/>
          </p:cNvCxnSpPr>
          <p:nvPr/>
        </p:nvCxnSpPr>
        <p:spPr>
          <a:xfrm rot="5400000">
            <a:off x="8289405" y="4524860"/>
            <a:ext cx="194370" cy="1602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曲线连接符 85">
            <a:extLst>
              <a:ext uri="{FF2B5EF4-FFF2-40B4-BE49-F238E27FC236}">
                <a16:creationId xmlns:a16="http://schemas.microsoft.com/office/drawing/2014/main" id="{5F06E1BC-74BD-C26F-B10C-3123A7E19BBE}"/>
              </a:ext>
            </a:extLst>
          </p:cNvPr>
          <p:cNvCxnSpPr>
            <a:stCxn id="62" idx="2"/>
            <a:endCxn id="63" idx="0"/>
          </p:cNvCxnSpPr>
          <p:nvPr/>
        </p:nvCxnSpPr>
        <p:spPr>
          <a:xfrm rot="5400000">
            <a:off x="8288604" y="5214017"/>
            <a:ext cx="194371" cy="1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2">
            <a:extLst>
              <a:ext uri="{FF2B5EF4-FFF2-40B4-BE49-F238E27FC236}">
                <a16:creationId xmlns:a16="http://schemas.microsoft.com/office/drawing/2014/main" id="{6D2D9F99-F98B-1375-E2EF-8AFEB60421D9}"/>
              </a:ext>
            </a:extLst>
          </p:cNvPr>
          <p:cNvSpPr/>
          <p:nvPr/>
        </p:nvSpPr>
        <p:spPr>
          <a:xfrm>
            <a:off x="368688" y="777514"/>
            <a:ext cx="2140077" cy="10938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F1B68F98-020F-C019-9585-7707F33F5635}"/>
              </a:ext>
            </a:extLst>
          </p:cNvPr>
          <p:cNvSpPr txBox="1"/>
          <p:nvPr/>
        </p:nvSpPr>
        <p:spPr>
          <a:xfrm>
            <a:off x="239843" y="131182"/>
            <a:ext cx="4676932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CN" sz="3600" b="1" err="1">
                <a:solidFill>
                  <a:schemeClr val="tx2">
                    <a:lumMod val="75000"/>
                    <a:lumOff val="25000"/>
                  </a:schemeClr>
                </a:solidFill>
                <a:latin typeface="微软雅黑"/>
                <a:ea typeface="微软雅黑"/>
              </a:rPr>
              <a:t>Byreader</a:t>
            </a:r>
          </a:p>
        </p:txBody>
      </p:sp>
    </p:spTree>
    <p:extLst>
      <p:ext uri="{BB962C8B-B14F-4D97-AF65-F5344CB8AC3E}">
        <p14:creationId xmlns:p14="http://schemas.microsoft.com/office/powerpoint/2010/main" val="2291398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6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EB327D30-4654-E56E-FE85-C09A58335A08}"/>
              </a:ext>
            </a:extLst>
          </p:cNvPr>
          <p:cNvSpPr/>
          <p:nvPr/>
        </p:nvSpPr>
        <p:spPr>
          <a:xfrm>
            <a:off x="359281" y="777514"/>
            <a:ext cx="4061465" cy="1025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5021828-1FDB-B887-70B5-86C5EAB87025}"/>
              </a:ext>
            </a:extLst>
          </p:cNvPr>
          <p:cNvSpPr txBox="1"/>
          <p:nvPr/>
        </p:nvSpPr>
        <p:spPr>
          <a:xfrm>
            <a:off x="239843" y="131182"/>
            <a:ext cx="4676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chemeClr val="tx2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Possible concerns</a:t>
            </a:r>
            <a:endParaRPr lang="zh-CN" altLang="en-US" sz="3600" b="1">
              <a:solidFill>
                <a:schemeClr val="tx2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4" name="灯片编号占位符 13">
            <a:extLst>
              <a:ext uri="{FF2B5EF4-FFF2-40B4-BE49-F238E27FC236}">
                <a16:creationId xmlns:a16="http://schemas.microsoft.com/office/drawing/2014/main" id="{428FB669-E16F-DB2D-F553-9190326C3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4A9DD-F669-4DC6-BC31-9482740FB688}" type="slidenum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7</a:t>
            </a:fld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B03F0303-ACD4-1218-8EA8-DD84745A9F64}"/>
              </a:ext>
            </a:extLst>
          </p:cNvPr>
          <p:cNvSpPr txBox="1"/>
          <p:nvPr/>
        </p:nvSpPr>
        <p:spPr>
          <a:xfrm>
            <a:off x="7561189" y="4486154"/>
            <a:ext cx="31822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Illegal Issues?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C35325A3-838F-A765-CE5D-79CEBB31DA92}"/>
              </a:ext>
            </a:extLst>
          </p:cNvPr>
          <p:cNvSpPr txBox="1"/>
          <p:nvPr/>
        </p:nvSpPr>
        <p:spPr>
          <a:xfrm>
            <a:off x="7331843" y="5180042"/>
            <a:ext cx="36409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Third-party Viewer,</a:t>
            </a:r>
          </a:p>
          <a:p>
            <a:pPr algn="ctr"/>
            <a:r>
              <a:rPr lang="en-US" altLang="zh-CN" sz="160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No local or server storage,</a:t>
            </a:r>
          </a:p>
          <a:p>
            <a:pPr algn="ctr"/>
            <a:r>
              <a:rPr lang="en-US" altLang="zh-CN" sz="160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No offense to </a:t>
            </a:r>
          </a:p>
          <a:p>
            <a:pPr algn="ctr"/>
            <a:r>
              <a:rPr lang="en-US" altLang="zh-CN" sz="1600" b="1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information transmission rights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C554BAA6-9D83-BF53-A325-80B3EF2FF9EF}"/>
              </a:ext>
            </a:extLst>
          </p:cNvPr>
          <p:cNvSpPr txBox="1"/>
          <p:nvPr/>
        </p:nvSpPr>
        <p:spPr>
          <a:xfrm>
            <a:off x="908915" y="4486154"/>
            <a:ext cx="48339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Why Cross-Platform?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0D61898F-A7F7-DADB-C7A0-78FFE390B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82" y="1829800"/>
            <a:ext cx="5650219" cy="2404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42F36615-5DC3-62C5-D85D-BFADD9293F5E}"/>
              </a:ext>
            </a:extLst>
          </p:cNvPr>
          <p:cNvSpPr txBox="1"/>
          <p:nvPr/>
        </p:nvSpPr>
        <p:spPr>
          <a:xfrm>
            <a:off x="1505405" y="5303153"/>
            <a:ext cx="36409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Every time Everywhere</a:t>
            </a:r>
          </a:p>
          <a:p>
            <a:pPr algn="ctr"/>
            <a:r>
              <a:rPr lang="en-US" altLang="zh-CN" sz="160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Consistent user experience</a:t>
            </a:r>
          </a:p>
          <a:p>
            <a:pPr algn="ctr"/>
            <a:r>
              <a:rPr lang="en-US" altLang="zh-CN" sz="1600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Only comic deserve your time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676613F-54C7-8D3B-9AF8-7355257261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801" y="1269318"/>
            <a:ext cx="3193057" cy="319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8773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EB327D30-4654-E56E-FE85-C09A58335A08}"/>
              </a:ext>
            </a:extLst>
          </p:cNvPr>
          <p:cNvSpPr/>
          <p:nvPr/>
        </p:nvSpPr>
        <p:spPr>
          <a:xfrm>
            <a:off x="359281" y="777513"/>
            <a:ext cx="3786457" cy="13001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5021828-1FDB-B887-70B5-86C5EAB87025}"/>
              </a:ext>
            </a:extLst>
          </p:cNvPr>
          <p:cNvSpPr txBox="1"/>
          <p:nvPr/>
        </p:nvSpPr>
        <p:spPr>
          <a:xfrm>
            <a:off x="216092" y="202965"/>
            <a:ext cx="4676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tx2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Target User &amp; Growth</a:t>
            </a:r>
            <a:endParaRPr lang="zh-CN" altLang="en-US" sz="2800" b="1">
              <a:solidFill>
                <a:schemeClr val="tx2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4" name="灯片编号占位符 13">
            <a:extLst>
              <a:ext uri="{FF2B5EF4-FFF2-40B4-BE49-F238E27FC236}">
                <a16:creationId xmlns:a16="http://schemas.microsoft.com/office/drawing/2014/main" id="{428FB669-E16F-DB2D-F553-9190326C3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4A9DD-F669-4DC6-BC31-9482740FB688}" type="slidenum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8</a:t>
            </a:fld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66A6028-D95B-C897-0B28-F97AD531FDC9}"/>
              </a:ext>
            </a:extLst>
          </p:cNvPr>
          <p:cNvSpPr txBox="1"/>
          <p:nvPr/>
        </p:nvSpPr>
        <p:spPr>
          <a:xfrm>
            <a:off x="767582" y="4344424"/>
            <a:ext cx="3786457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CN" altLang="en-US" b="1">
                <a:solidFill>
                  <a:schemeClr val="tx2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Age: </a:t>
            </a:r>
            <a:r>
              <a:rPr lang="zh-CN" altLang="en-US">
                <a:solidFill>
                  <a:schemeClr val="tx2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below 40</a:t>
            </a:r>
          </a:p>
          <a:p>
            <a:pPr algn="ctr"/>
            <a:r>
              <a:rPr lang="zh-CN" altLang="en-US" b="1">
                <a:solidFill>
                  <a:schemeClr val="tx2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Occupation: </a:t>
            </a:r>
            <a:r>
              <a:rPr lang="zh-CN" altLang="en-US">
                <a:solidFill>
                  <a:schemeClr val="tx2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Students &amp; workers</a:t>
            </a:r>
          </a:p>
          <a:p>
            <a:pPr algn="ctr"/>
            <a:r>
              <a:rPr lang="zh-CN" altLang="en-US">
                <a:solidFill>
                  <a:schemeClr val="tx2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Mananging multiple Manga Readers at once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9A72E6D-A7B1-9DDD-D6AD-2B3932241229}"/>
              </a:ext>
            </a:extLst>
          </p:cNvPr>
          <p:cNvSpPr txBox="1"/>
          <p:nvPr/>
        </p:nvSpPr>
        <p:spPr>
          <a:xfrm>
            <a:off x="5739345" y="5433913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>
                <a:solidFill>
                  <a:schemeClr val="tx2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ACGN User in China:</a:t>
            </a:r>
          </a:p>
          <a:p>
            <a:pPr marL="285750" indent="-285750">
              <a:buFont typeface="Calibri"/>
              <a:buChar char="-"/>
            </a:pPr>
            <a:r>
              <a:rPr lang="zh-CN" altLang="en-US">
                <a:solidFill>
                  <a:schemeClr val="tx2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460 million in 2021, CAGR = 12.9%</a:t>
            </a:r>
          </a:p>
          <a:p>
            <a:pPr marL="285750" indent="-285750">
              <a:buFont typeface="Calibri"/>
              <a:buChar char="-"/>
            </a:pPr>
            <a:r>
              <a:rPr lang="zh-CN" altLang="en-US">
                <a:solidFill>
                  <a:schemeClr val="tx2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460 million * (1 + 12.9%)^2 </a:t>
            </a:r>
          </a:p>
          <a:p>
            <a:pPr marL="285750" indent="-285750">
              <a:buFont typeface="Calibri"/>
              <a:buChar char="-"/>
            </a:pPr>
            <a:r>
              <a:rPr lang="zh-CN" altLang="en-US">
                <a:solidFill>
                  <a:schemeClr val="tx2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= 590 million in 2023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EC572E0-C52F-AE5B-0D9B-B3EFBEAFFBFF}"/>
              </a:ext>
            </a:extLst>
          </p:cNvPr>
          <p:cNvSpPr txBox="1"/>
          <p:nvPr/>
        </p:nvSpPr>
        <p:spPr>
          <a:xfrm>
            <a:off x="5258946" y="499945"/>
            <a:ext cx="60948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>
                <a:solidFill>
                  <a:schemeClr val="tx2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User of Online Manga Platform in China:</a:t>
            </a:r>
          </a:p>
          <a:p>
            <a:pPr marL="285750" indent="-285750">
              <a:buFont typeface="Calibri"/>
              <a:buChar char="-"/>
            </a:pPr>
            <a:r>
              <a:rPr lang="zh-CN" altLang="en-US">
                <a:solidFill>
                  <a:schemeClr val="tx2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Estimating </a:t>
            </a:r>
            <a:r>
              <a:rPr lang="zh-CN" altLang="zh-CN">
                <a:solidFill>
                  <a:schemeClr val="tx2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320 million </a:t>
            </a:r>
            <a:r>
              <a:rPr lang="zh-CN" altLang="en-US">
                <a:solidFill>
                  <a:schemeClr val="tx2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in 2023</a:t>
            </a:r>
          </a:p>
        </p:txBody>
      </p:sp>
      <p:pic>
        <p:nvPicPr>
          <p:cNvPr id="10" name="图形 9">
            <a:extLst>
              <a:ext uri="{FF2B5EF4-FFF2-40B4-BE49-F238E27FC236}">
                <a16:creationId xmlns:a16="http://schemas.microsoft.com/office/drawing/2014/main" id="{E37B24D1-ED90-AA7C-7EB1-44CD1296E3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96875" y="2135093"/>
            <a:ext cx="2127872" cy="2127872"/>
          </a:xfrm>
          <a:prstGeom prst="rect">
            <a:avLst/>
          </a:prstGeom>
        </p:spPr>
      </p:pic>
      <p:sp>
        <p:nvSpPr>
          <p:cNvPr id="11" name="椭圆 10">
            <a:extLst>
              <a:ext uri="{FF2B5EF4-FFF2-40B4-BE49-F238E27FC236}">
                <a16:creationId xmlns:a16="http://schemas.microsoft.com/office/drawing/2014/main" id="{2CB3DE41-669F-D7B3-DD22-0E1D2EAD34DE}"/>
              </a:ext>
            </a:extLst>
          </p:cNvPr>
          <p:cNvSpPr/>
          <p:nvPr/>
        </p:nvSpPr>
        <p:spPr>
          <a:xfrm>
            <a:off x="6352446" y="1273125"/>
            <a:ext cx="2734932" cy="2734932"/>
          </a:xfrm>
          <a:prstGeom prst="ellipse">
            <a:avLst/>
          </a:prstGeom>
          <a:solidFill>
            <a:srgbClr val="F7F6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B73D82F2-C242-A87A-154A-037E4B32BAE7}"/>
              </a:ext>
            </a:extLst>
          </p:cNvPr>
          <p:cNvSpPr/>
          <p:nvPr/>
        </p:nvSpPr>
        <p:spPr>
          <a:xfrm>
            <a:off x="7122863" y="1649280"/>
            <a:ext cx="3910977" cy="3910977"/>
          </a:xfrm>
          <a:prstGeom prst="ellipse">
            <a:avLst/>
          </a:prstGeom>
          <a:solidFill>
            <a:schemeClr val="accent2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0E53A102-3CAE-1402-AABA-8107803EEC26}"/>
              </a:ext>
            </a:extLst>
          </p:cNvPr>
          <p:cNvCxnSpPr/>
          <p:nvPr/>
        </p:nvCxnSpPr>
        <p:spPr>
          <a:xfrm>
            <a:off x="6243977" y="1188559"/>
            <a:ext cx="696350" cy="69635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DFF68284-CB83-256A-6828-6CDEC9B4C679}"/>
              </a:ext>
            </a:extLst>
          </p:cNvPr>
          <p:cNvCxnSpPr>
            <a:cxnSpLocks/>
          </p:cNvCxnSpPr>
          <p:nvPr/>
        </p:nvCxnSpPr>
        <p:spPr>
          <a:xfrm flipV="1">
            <a:off x="6940327" y="4772694"/>
            <a:ext cx="779585" cy="51764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文本框 19">
            <a:extLst>
              <a:ext uri="{FF2B5EF4-FFF2-40B4-BE49-F238E27FC236}">
                <a16:creationId xmlns:a16="http://schemas.microsoft.com/office/drawing/2014/main" id="{B10600B0-40A7-1997-8C4F-15FF7740D079}"/>
              </a:ext>
            </a:extLst>
          </p:cNvPr>
          <p:cNvSpPr txBox="1"/>
          <p:nvPr/>
        </p:nvSpPr>
        <p:spPr>
          <a:xfrm>
            <a:off x="1860055" y="1863194"/>
            <a:ext cx="16015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>
                <a:solidFill>
                  <a:schemeClr val="tx2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Target User</a:t>
            </a:r>
          </a:p>
        </p:txBody>
      </p:sp>
    </p:spTree>
    <p:extLst>
      <p:ext uri="{BB962C8B-B14F-4D97-AF65-F5344CB8AC3E}">
        <p14:creationId xmlns:p14="http://schemas.microsoft.com/office/powerpoint/2010/main" val="19735091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5B8F845-6491-18FC-053D-A57DEBF8E1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7197" y="2081847"/>
            <a:ext cx="4124659" cy="366446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zh-CN" altLang="en-US" sz="2400">
                <a:solidFill>
                  <a:schemeClr val="tx2">
                    <a:lumMod val="50000"/>
                    <a:lumOff val="50000"/>
                  </a:schemeClr>
                </a:solidFill>
                <a:latin typeface="微软雅黑"/>
                <a:ea typeface="微软雅黑"/>
                <a:sym typeface="微软雅黑" panose="020B0503020204020204" pitchFamily="34" charset="-122"/>
              </a:rPr>
              <a:t>Traget User = 320 million</a:t>
            </a:r>
            <a:endParaRPr lang="zh-CN" altLang="en-US" sz="2400">
              <a:solidFill>
                <a:schemeClr val="tx2">
                  <a:lumMod val="50000"/>
                  <a:lumOff val="50000"/>
                </a:schemeClr>
              </a:solidFill>
              <a:latin typeface="微软雅黑"/>
              <a:ea typeface="微软雅黑"/>
            </a:endParaRPr>
          </a:p>
          <a:p>
            <a:pPr marL="0" indent="0" algn="ctr">
              <a:buNone/>
            </a:pPr>
            <a:r>
              <a:rPr lang="zh-CN" altLang="en-US" sz="2400">
                <a:solidFill>
                  <a:schemeClr val="tx2">
                    <a:lumMod val="50000"/>
                    <a:lumOff val="50000"/>
                  </a:schemeClr>
                </a:solidFill>
                <a:latin typeface="微软雅黑"/>
                <a:ea typeface="微软雅黑"/>
                <a:sym typeface="微软雅黑" panose="020B0503020204020204" pitchFamily="34" charset="-122"/>
              </a:rPr>
              <a:t>Assuming 10% of them would use our service</a:t>
            </a:r>
            <a:endParaRPr lang="en-US" altLang="zh-CN" sz="2400">
              <a:solidFill>
                <a:schemeClr val="tx2">
                  <a:lumMod val="50000"/>
                  <a:lumOff val="50000"/>
                </a:schemeClr>
              </a:solidFill>
              <a:latin typeface="微软雅黑"/>
              <a:ea typeface="微软雅黑"/>
            </a:endParaRPr>
          </a:p>
          <a:p>
            <a:pPr marL="0" indent="0" algn="ctr">
              <a:buNone/>
            </a:pPr>
            <a:endParaRPr lang="zh-CN" altLang="en-US" sz="2400">
              <a:solidFill>
                <a:schemeClr val="tx2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ctr">
              <a:buNone/>
            </a:pPr>
            <a:r>
              <a:rPr lang="zh-CN" altLang="en-US" sz="2400" b="1">
                <a:solidFill>
                  <a:srgbClr val="0284C7"/>
                </a:solidFill>
                <a:latin typeface="微软雅黑"/>
                <a:ea typeface="微软雅黑"/>
                <a:sym typeface="微软雅黑" panose="020B0503020204020204" pitchFamily="34" charset="-122"/>
              </a:rPr>
              <a:t>Profit = 320 * 10% * Service Price</a:t>
            </a:r>
            <a:r>
              <a:rPr lang="zh-CN" altLang="en-US" sz="2400">
                <a:solidFill>
                  <a:schemeClr val="tx2">
                    <a:lumMod val="50000"/>
                    <a:lumOff val="50000"/>
                  </a:schemeClr>
                </a:solidFill>
                <a:latin typeface="微软雅黑"/>
                <a:ea typeface="微软雅黑"/>
                <a:sym typeface="微软雅黑" panose="020B0503020204020204" pitchFamily="34" charset="-122"/>
              </a:rPr>
              <a:t> </a:t>
            </a:r>
            <a:endParaRPr lang="zh-CN" altLang="en-US" sz="2400">
              <a:solidFill>
                <a:schemeClr val="tx2">
                  <a:lumMod val="50000"/>
                  <a:lumOff val="50000"/>
                </a:schemeClr>
              </a:solidFill>
              <a:latin typeface="微软雅黑"/>
              <a:ea typeface="微软雅黑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4A25D7D-79CC-FFEC-9F23-17F50FD1E7C6}"/>
              </a:ext>
            </a:extLst>
          </p:cNvPr>
          <p:cNvSpPr/>
          <p:nvPr/>
        </p:nvSpPr>
        <p:spPr>
          <a:xfrm>
            <a:off x="359281" y="777514"/>
            <a:ext cx="2795399" cy="12382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AD539C4-ACBD-5089-02D6-471ED1A3253C}"/>
              </a:ext>
            </a:extLst>
          </p:cNvPr>
          <p:cNvSpPr txBox="1"/>
          <p:nvPr/>
        </p:nvSpPr>
        <p:spPr>
          <a:xfrm>
            <a:off x="264218" y="196187"/>
            <a:ext cx="4676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chemeClr val="tx2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Market Size</a:t>
            </a:r>
            <a:endParaRPr lang="zh-CN" altLang="en-US" sz="3600" b="1">
              <a:solidFill>
                <a:schemeClr val="tx2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7" name="图片 6" descr="图表, 折线图&#10;&#10;已自动生成说明">
            <a:extLst>
              <a:ext uri="{FF2B5EF4-FFF2-40B4-BE49-F238E27FC236}">
                <a16:creationId xmlns:a16="http://schemas.microsoft.com/office/drawing/2014/main" id="{506CC68B-E7BB-B588-50E5-67410468B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15" y="1444510"/>
            <a:ext cx="6896636" cy="3979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12619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6B648E27EB264B8A15CB5DF579534B" ma:contentTypeVersion="14" ma:contentTypeDescription="Create a new document." ma:contentTypeScope="" ma:versionID="65a55691e9761213dee8d8020b3f1cdd">
  <xsd:schema xmlns:xsd="http://www.w3.org/2001/XMLSchema" xmlns:xs="http://www.w3.org/2001/XMLSchema" xmlns:p="http://schemas.microsoft.com/office/2006/metadata/properties" xmlns:ns3="21f65db8-47c7-4f80-b9fd-37f1634f1796" targetNamespace="http://schemas.microsoft.com/office/2006/metadata/properties" ma:root="true" ma:fieldsID="c5f64b05fe1cdab4180bd5a114f668ec" ns3:_="">
    <xsd:import namespace="21f65db8-47c7-4f80-b9fd-37f1634f179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MediaServiceLocation" minOccurs="0"/>
                <xsd:element ref="ns3:_activity" minOccurs="0"/>
                <xsd:element ref="ns3:MediaServiceObjectDetectorVersion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f65db8-47c7-4f80-b9fd-37f1634f179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  <xsd:element name="MediaServiceObjectDetectorVersions" ma:index="20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1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21f65db8-47c7-4f80-b9fd-37f1634f1796" xsi:nil="true"/>
  </documentManagement>
</p:properties>
</file>

<file path=customXml/itemProps1.xml><?xml version="1.0" encoding="utf-8"?>
<ds:datastoreItem xmlns:ds="http://schemas.openxmlformats.org/officeDocument/2006/customXml" ds:itemID="{26B280F2-DF06-45FE-AB06-D16F3D5F92F6}">
  <ds:schemaRefs>
    <ds:schemaRef ds:uri="21f65db8-47c7-4f80-b9fd-37f1634f179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B729FF30-C881-4883-83C5-6EBE74A8160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8163860-4FCC-449E-9688-721C679E38B3}">
  <ds:schemaRefs>
    <ds:schemaRef ds:uri="http://schemas.microsoft.com/office/2006/documentManagement/types"/>
    <ds:schemaRef ds:uri="http://www.w3.org/XML/1998/namespace"/>
    <ds:schemaRef ds:uri="http://purl.org/dc/dcmitype/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21f65db8-47c7-4f80-b9fd-37f1634f1796"/>
    <ds:schemaRef ds:uri="http://purl.org/dc/elements/1.1/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432</Words>
  <Application>Microsoft Office PowerPoint</Application>
  <PresentationFormat>宽屏</PresentationFormat>
  <Paragraphs>127</Paragraphs>
  <Slides>11</Slides>
  <Notes>7</Notes>
  <HiddenSlides>0</HiddenSlides>
  <MMClips>1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18" baseType="lpstr">
      <vt:lpstr>等线</vt:lpstr>
      <vt:lpstr>等线 Light</vt:lpstr>
      <vt:lpstr>微软雅黑</vt:lpstr>
      <vt:lpstr>Arial</vt:lpstr>
      <vt:lpstr>Calibri</vt:lpstr>
      <vt:lpstr>Courier New</vt:lpstr>
      <vt:lpstr>Office 主题​​</vt:lpstr>
      <vt:lpstr>Byreader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巴勃罗</dc:creator>
  <cp:lastModifiedBy>巴勃罗</cp:lastModifiedBy>
  <cp:revision>2</cp:revision>
  <dcterms:created xsi:type="dcterms:W3CDTF">2023-11-24T05:24:06Z</dcterms:created>
  <dcterms:modified xsi:type="dcterms:W3CDTF">2023-12-06T14:20:30Z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0x010100256B648E27EB264B8A15CB5DF579534B</vt:lpwstr>
  </property>
</Properties>
</file>